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heme/theme5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75" r:id="rId2"/>
    <p:sldMasterId id="2147483706" r:id="rId3"/>
    <p:sldMasterId id="2147483710" r:id="rId4"/>
  </p:sldMasterIdLst>
  <p:notesMasterIdLst>
    <p:notesMasterId r:id="rId23"/>
  </p:notesMasterIdLst>
  <p:sldIdLst>
    <p:sldId id="411" r:id="rId5"/>
    <p:sldId id="715" r:id="rId6"/>
    <p:sldId id="331" r:id="rId7"/>
    <p:sldId id="393" r:id="rId8"/>
    <p:sldId id="395" r:id="rId9"/>
    <p:sldId id="1288" r:id="rId10"/>
    <p:sldId id="332" r:id="rId11"/>
    <p:sldId id="334" r:id="rId12"/>
    <p:sldId id="335" r:id="rId13"/>
    <p:sldId id="381" r:id="rId14"/>
    <p:sldId id="1289" r:id="rId15"/>
    <p:sldId id="1282" r:id="rId16"/>
    <p:sldId id="1283" r:id="rId17"/>
    <p:sldId id="1284" r:id="rId18"/>
    <p:sldId id="1290" r:id="rId19"/>
    <p:sldId id="1285" r:id="rId20"/>
    <p:sldId id="1286" r:id="rId21"/>
    <p:sldId id="1287" r:id="rId2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A5"/>
    <a:srgbClr val="ED7D3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368" autoAdjust="0"/>
    <p:restoredTop sz="93600" autoAdjust="0"/>
  </p:normalViewPr>
  <p:slideViewPr>
    <p:cSldViewPr snapToGrid="0">
      <p:cViewPr varScale="1">
        <p:scale>
          <a:sx n="71" d="100"/>
          <a:sy n="71" d="100"/>
        </p:scale>
        <p:origin x="51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D8A5DF8-F845-4654-8DE8-3184CD7DA652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742B549-E3E0-48C7-9BC1-4B34AA73CE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34837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4301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algn="r" defTabSz="914400" rtl="1"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3012" name="Slide Number Placeholder 3"/>
          <p:cNvSpPr>
            <a:spLocks noGrp="1" noChangeArrowheads="1"/>
          </p:cNvSpPr>
          <p:nvPr>
            <p:ph type="sldNum" sz="quarter" idx="4"/>
          </p:nvPr>
        </p:nvSpPr>
        <p:spPr>
          <a:noFill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09C7A-AA9F-46DC-96A7-EAF1A3EABE57}" type="slidenum">
              <a:rPr kumimoji="0" lang="he-IL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708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36139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8058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355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3CA9A2C-05D7-4F5C-A851-BEC1A40FCAA9}"/>
              </a:ext>
            </a:extLst>
          </p:cNvPr>
          <p:cNvSpPr>
            <a:spLocks noGrp="1" noChangeArrowheads="1"/>
          </p:cNvSpPr>
          <p:nvPr>
            <p:ph type="sldNum" sz="quarter" idx="15"/>
          </p:nvPr>
        </p:nvSpPr>
        <p:spPr>
          <a:xfrm>
            <a:off x="5034742" y="6492875"/>
            <a:ext cx="609600" cy="365125"/>
          </a:xfrm>
        </p:spPr>
        <p:txBody>
          <a:bodyPr/>
          <a:lstStyle>
            <a:lvl1pPr algn="l" rtl="0">
              <a:defRPr/>
            </a:lvl1pPr>
          </a:lstStyle>
          <a:p>
            <a:pPr>
              <a:defRPr/>
            </a:pPr>
            <a:fld id="{EF5EFB25-DCE6-4CA6-B775-B0AF35D3A67A}" type="slidenum">
              <a:rPr lang="en-US" altLang="he-IL"/>
              <a:pPr>
                <a:defRPr/>
              </a:pPr>
              <a:t>‹#›</a:t>
            </a:fld>
            <a:endParaRPr lang="en-US" altLang="he-IL" dirty="0"/>
          </a:p>
        </p:txBody>
      </p:sp>
    </p:spTree>
    <p:extLst>
      <p:ext uri="{BB962C8B-B14F-4D97-AF65-F5344CB8AC3E}">
        <p14:creationId xmlns:p14="http://schemas.microsoft.com/office/powerpoint/2010/main" val="372822215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43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>
            <a:lvl1pPr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33702" y="6154333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860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59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077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4769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98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58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81025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453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682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3596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 algn="l" rtl="0"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B6F15528-21DE-4FAA-801E-634DDDAF4B2B}" type="slidenum">
              <a:rPr lang="en-US" smtClean="0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890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15544" y="762000"/>
            <a:ext cx="5689600" cy="3048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aseline="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THIS IS EXAMPLE TEXT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15544" y="274638"/>
            <a:ext cx="8728456" cy="48736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>
          <a:xfrm>
            <a:off x="9144000" y="6483850"/>
            <a:ext cx="2844800" cy="383193"/>
          </a:xfrm>
          <a:prstGeom prst="rect">
            <a:avLst/>
          </a:prstGeom>
        </p:spPr>
        <p:txBody>
          <a:bodyPr/>
          <a:lstStyle/>
          <a:p>
            <a:pPr algn="l" rtl="0"/>
            <a:r>
              <a:rPr lang="en-US">
                <a:solidFill>
                  <a:prstClr val="black"/>
                </a:solidFill>
              </a:rPr>
              <a:t>www.domainname.com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203200" y="6484937"/>
            <a:ext cx="1778000" cy="381000"/>
          </a:xfrm>
          <a:prstGeom prst="rect">
            <a:avLst/>
          </a:prstGeom>
        </p:spPr>
        <p:txBody>
          <a:bodyPr/>
          <a:lstStyle/>
          <a:p>
            <a:pPr algn="l" rtl="0"/>
            <a:r>
              <a:rPr lang="en-US">
                <a:solidFill>
                  <a:prstClr val="black"/>
                </a:solidFill>
              </a:rPr>
              <a:t>Logo Company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5791200" y="6492884"/>
            <a:ext cx="609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101D46F-57A9-43DB-8B55-C38BE2226748}" type="slidenum">
              <a:rPr lang="en-US">
                <a:solidFill>
                  <a:prstClr val="black"/>
                </a:solidFill>
              </a:rPr>
              <a:pPr algn="l" rtl="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8772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פריסה מותאמת אישי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14095\AppData\Local\Microsoft\Windows\Temporary Internet Files\Content.Outlook\B1KKARL8\סמל-רחל-חדש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76200"/>
            <a:ext cx="874712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מחבר ישר 7"/>
          <p:cNvCxnSpPr>
            <a:cxnSpLocks noChangeShapeType="1"/>
          </p:cNvCxnSpPr>
          <p:nvPr/>
        </p:nvCxnSpPr>
        <p:spPr bwMode="auto">
          <a:xfrm>
            <a:off x="993775" y="512763"/>
            <a:ext cx="11188700" cy="0"/>
          </a:xfrm>
          <a:prstGeom prst="line">
            <a:avLst/>
          </a:prstGeom>
          <a:noFill/>
          <a:ln w="12700" algn="ctr">
            <a:solidFill>
              <a:srgbClr val="5288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" name="מחבר ישר 8"/>
          <p:cNvCxnSpPr>
            <a:cxnSpLocks noChangeShapeType="1"/>
          </p:cNvCxnSpPr>
          <p:nvPr/>
        </p:nvCxnSpPr>
        <p:spPr bwMode="auto">
          <a:xfrm flipV="1">
            <a:off x="0" y="512763"/>
            <a:ext cx="119063" cy="1587"/>
          </a:xfrm>
          <a:prstGeom prst="line">
            <a:avLst/>
          </a:prstGeom>
          <a:noFill/>
          <a:ln w="12700" algn="ctr">
            <a:solidFill>
              <a:srgbClr val="F67B1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967858955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5544" y="762000"/>
            <a:ext cx="5689600" cy="3048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aseline="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15545" y="274638"/>
            <a:ext cx="8728456" cy="48736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>
          <a:xfrm>
            <a:off x="9144000" y="6483350"/>
            <a:ext cx="2844800" cy="3841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 algn="l" rtl="0">
              <a:defRPr/>
            </a:pPr>
            <a:r>
              <a:rPr lang="en-US"/>
              <a:t>www.domainname.com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203200" y="6484938"/>
            <a:ext cx="17780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 algn="l" rtl="0">
              <a:defRPr/>
            </a:pPr>
            <a:r>
              <a:rPr lang="en-US"/>
              <a:t>Logo Company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5791200" y="6492875"/>
            <a:ext cx="609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 algn="l" rtl="0">
              <a:defRPr/>
            </a:pPr>
            <a:fld id="{B7571DE5-8474-4341-B55C-992AA8672E4F}" type="slidenum">
              <a:rPr lang="en-US"/>
              <a:pPr algn="l" rt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4945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3CA9A2C-05D7-4F5C-A851-BEC1A40FCAA9}"/>
              </a:ext>
            </a:extLst>
          </p:cNvPr>
          <p:cNvSpPr>
            <a:spLocks noGrp="1" noChangeArrowheads="1"/>
          </p:cNvSpPr>
          <p:nvPr>
            <p:ph type="sldNum" sz="quarter" idx="15"/>
          </p:nvPr>
        </p:nvSpPr>
        <p:spPr>
          <a:xfrm>
            <a:off x="5034742" y="6492875"/>
            <a:ext cx="609600" cy="365125"/>
          </a:xfrm>
        </p:spPr>
        <p:txBody>
          <a:bodyPr/>
          <a:lstStyle>
            <a:lvl1pPr algn="l" rtl="0">
              <a:defRPr/>
            </a:lvl1pPr>
          </a:lstStyle>
          <a:p>
            <a:pPr>
              <a:defRPr/>
            </a:pPr>
            <a:fld id="{EF5EFB25-DCE6-4CA6-B775-B0AF35D3A67A}" type="slidenum">
              <a:rPr lang="en-US" altLang="he-IL"/>
              <a:pPr>
                <a:defRPr/>
              </a:pPr>
              <a:t>‹#›</a:t>
            </a:fld>
            <a:endParaRPr lang="en-US" altLang="he-IL" dirty="0"/>
          </a:p>
        </p:txBody>
      </p:sp>
    </p:spTree>
    <p:extLst>
      <p:ext uri="{BB962C8B-B14F-4D97-AF65-F5344CB8AC3E}">
        <p14:creationId xmlns:p14="http://schemas.microsoft.com/office/powerpoint/2010/main" val="401712262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5544" y="762000"/>
            <a:ext cx="5689600" cy="3048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aseline="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15544" y="274638"/>
            <a:ext cx="8728456" cy="48736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5791200" y="6492876"/>
            <a:ext cx="609600" cy="365125"/>
          </a:xfrm>
        </p:spPr>
        <p:txBody>
          <a:bodyPr/>
          <a:lstStyle>
            <a:lvl1pPr algn="l" rtl="0">
              <a:defRPr/>
            </a:lvl1pPr>
          </a:lstStyle>
          <a:p>
            <a:pPr>
              <a:defRPr/>
            </a:pPr>
            <a:fld id="{EF5EFB25-DCE6-4CA6-B775-B0AF35D3A67A}" type="slidenum">
              <a:rPr lang="en-US" altLang="he-IL"/>
              <a:pPr>
                <a:defRPr/>
              </a:pPr>
              <a:t>‹#›</a:t>
            </a:fld>
            <a:endParaRPr lang="en-US" altLang="he-IL" dirty="0"/>
          </a:p>
        </p:txBody>
      </p:sp>
      <p:sp>
        <p:nvSpPr>
          <p:cNvPr id="6" name="Date Placeholder 2"/>
          <p:cNvSpPr>
            <a:spLocks noGrp="1" noChangeArrowheads="1"/>
          </p:cNvSpPr>
          <p:nvPr>
            <p:ph type="dt" sz="half" idx="16"/>
          </p:nvPr>
        </p:nvSpPr>
        <p:spPr>
          <a:xfrm>
            <a:off x="9144000" y="6483351"/>
            <a:ext cx="2844800" cy="38417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A5A1A91-D6B9-4CC6-BE3E-7BC2570CDBA4}" type="datetime8">
              <a:rPr lang="he-IL" altLang="he-IL" smtClean="0"/>
              <a:t>21 נובמבר 22</a:t>
            </a:fld>
            <a:endParaRPr lang="en-US" altLang="he-IL" dirty="0"/>
          </a:p>
        </p:txBody>
      </p:sp>
      <p:sp>
        <p:nvSpPr>
          <p:cNvPr id="7" name="Footer Placeholder 3"/>
          <p:cNvSpPr>
            <a:spLocks noGrp="1" noChangeArrowheads="1"/>
          </p:cNvSpPr>
          <p:nvPr>
            <p:ph type="ftr" sz="quarter" idx="17"/>
          </p:nvPr>
        </p:nvSpPr>
        <p:spPr bwMode="auto">
          <a:xfrm>
            <a:off x="203200" y="6484938"/>
            <a:ext cx="1778000" cy="381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he-IL" altLang="he-IL"/>
              <a:t>שמור</a:t>
            </a:r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6891485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60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423316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6857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>
            <a:lvl1pPr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33702" y="615433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31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259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300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4953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163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124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5087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8643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44303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11/21/2022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9806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15544" y="762000"/>
            <a:ext cx="5689600" cy="3048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aseline="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THIS IS EXAMPLE TEXT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15544" y="274638"/>
            <a:ext cx="8728456" cy="48736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>
          <a:xfrm>
            <a:off x="9144000" y="6483850"/>
            <a:ext cx="2844800" cy="383193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www.domainname.com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203200" y="6484937"/>
            <a:ext cx="1778000" cy="381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Logo Company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5791200" y="6492884"/>
            <a:ext cx="609600" cy="365125"/>
          </a:xfrm>
          <a:prstGeom prst="rect">
            <a:avLst/>
          </a:prstGeom>
        </p:spPr>
        <p:txBody>
          <a:bodyPr/>
          <a:lstStyle/>
          <a:p>
            <a:fld id="{3101D46F-57A9-43DB-8B55-C38BE222674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49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5544" y="762000"/>
            <a:ext cx="5689600" cy="3048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aseline="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15545" y="274638"/>
            <a:ext cx="8728456" cy="48736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>
                <a:solidFill>
                  <a:srgbClr val="595959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>
          <a:xfrm>
            <a:off x="9144000" y="6483350"/>
            <a:ext cx="2844800" cy="3841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r>
              <a:rPr lang="en-US"/>
              <a:t>www.domainname.com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203200" y="6484938"/>
            <a:ext cx="17780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r>
              <a:rPr lang="en-US"/>
              <a:t>Logo Company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5791200" y="6492875"/>
            <a:ext cx="609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B7571DE5-8474-4341-B55C-992AA8672E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794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1C481933-97D8-4199-B9FE-8FD68E343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599" y="208318"/>
            <a:ext cx="4622800" cy="67166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2870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3654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1589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4565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358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945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.png"/><Relationship Id="rId5" Type="http://schemas.openxmlformats.org/officeDocument/2006/relationships/tags" Target="../tags/tag1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1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9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D25B4-8DD9-4984-8517-393F58461FC5}" type="datetimeFigureOut">
              <a:rPr lang="he-IL" smtClean="0"/>
              <a:t>כ"ז/חשון/תשפ"ג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34F38-8B6B-427E-9218-7588CEF1DD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8066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4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9600" y="274638"/>
            <a:ext cx="46228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hape 4"/>
          <p:cNvSpPr txBox="1"/>
          <p:nvPr userDrawn="1"/>
        </p:nvSpPr>
        <p:spPr>
          <a:xfrm>
            <a:off x="11588126" y="6482134"/>
            <a:ext cx="354801" cy="352237"/>
          </a:xfrm>
          <a:prstGeom prst="rect">
            <a:avLst/>
          </a:prstGeom>
          <a:ln w="12700">
            <a:miter lim="400000"/>
          </a:ln>
        </p:spPr>
        <p:txBody>
          <a:bodyPr wrap="none" lIns="67735" tIns="67735" rIns="67735" bIns="67735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rtl="1"/>
            <a:fld id="{1BA681D8-F5FD-419E-AD7B-C148849CCE68}" type="slidenum">
              <a:rPr lang="he-IL" sz="1400" b="1" smtClean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pPr rtl="1"/>
              <a:t>‹#›</a:t>
            </a:fld>
            <a:endParaRPr lang="he-IL" sz="1400" b="1">
              <a:solidFill>
                <a:prstClr val="black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665761" y="6482130"/>
            <a:ext cx="678439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marR="0" indent="0" algn="ctr" defTabSz="778953" rtl="0" fontAlgn="auto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400">
                <a:latin typeface="Assistant" panose="00000500000000000000" pitchFamily="2" charset="-79"/>
                <a:ea typeface="NarkisBlockMF Regular"/>
                <a:cs typeface="Assistant" panose="00000500000000000000" pitchFamily="2" charset="-79"/>
              </a:defRPr>
            </a:lvl1pPr>
          </a:lstStyle>
          <a:p>
            <a:pPr rtl="1"/>
            <a:r>
              <a:rPr lang="he-IL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רח"ל | חטיבת התורה והתרגילים וחטיבת התשתיות </a:t>
            </a:r>
            <a:r>
              <a:rPr lang="he-IL" dirty="0" err="1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האסט</a:t>
            </a:r>
            <a:r>
              <a:rPr lang="he-IL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' | יעדים – מושגי יסוד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0608503" y="6496419"/>
            <a:ext cx="10450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marR="0" indent="0" algn="ctr" defTabSz="778953" rtl="0" fontAlgn="auto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400">
                <a:latin typeface="Assistant" panose="00000500000000000000" pitchFamily="2" charset="-79"/>
                <a:ea typeface="NarkisBlockMF Regular"/>
                <a:cs typeface="Assistant" panose="00000500000000000000" pitchFamily="2" charset="-79"/>
              </a:defRPr>
            </a:lvl1pPr>
          </a:lstStyle>
          <a:p>
            <a:pPr rtl="1"/>
            <a:r>
              <a:rPr lang="he-IL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בלמ"ס</a:t>
            </a:r>
            <a:endParaRPr lang="he-IL" dirty="0">
              <a:solidFill>
                <a:prstClr val="black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Helvetica Light"/>
            </a:endParaRPr>
          </a:p>
        </p:txBody>
      </p:sp>
      <p:cxnSp>
        <p:nvCxnSpPr>
          <p:cNvPr id="10" name="מחבר ישר 9"/>
          <p:cNvCxnSpPr/>
          <p:nvPr userDrawn="1"/>
        </p:nvCxnSpPr>
        <p:spPr>
          <a:xfrm flipH="1">
            <a:off x="11587323" y="6482131"/>
            <a:ext cx="0" cy="375871"/>
          </a:xfrm>
          <a:prstGeom prst="line">
            <a:avLst/>
          </a:prstGeom>
          <a:ln w="28575">
            <a:solidFill>
              <a:srgbClr val="16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329" y="6505600"/>
            <a:ext cx="161843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marR="0" indent="0" algn="ctr" defTabSz="778953" rtl="0" fontAlgn="auto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400">
                <a:latin typeface="Assistant" panose="00000500000000000000" pitchFamily="2" charset="-79"/>
                <a:ea typeface="NarkisBlockMF Regular"/>
                <a:cs typeface="Assistant" panose="00000500000000000000" pitchFamily="2" charset="-79"/>
              </a:defRPr>
            </a:lvl1pPr>
          </a:lstStyle>
          <a:p>
            <a:pPr algn="l" rtl="1"/>
            <a:r>
              <a:rPr lang="he-IL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פברואר 2021</a:t>
            </a:r>
          </a:p>
        </p:txBody>
      </p:sp>
      <p:cxnSp>
        <p:nvCxnSpPr>
          <p:cNvPr id="12" name="מחבר ישר 11"/>
          <p:cNvCxnSpPr/>
          <p:nvPr userDrawn="1"/>
        </p:nvCxnSpPr>
        <p:spPr>
          <a:xfrm>
            <a:off x="0" y="6506624"/>
            <a:ext cx="1235504" cy="0"/>
          </a:xfrm>
          <a:prstGeom prst="line">
            <a:avLst/>
          </a:prstGeom>
          <a:ln w="38100">
            <a:solidFill>
              <a:srgbClr val="16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55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7" name="מחבר ישר 2"/>
          <p:cNvCxnSpPr>
            <a:cxnSpLocks noChangeShapeType="1"/>
          </p:cNvCxnSpPr>
          <p:nvPr userDrawn="1"/>
        </p:nvCxnSpPr>
        <p:spPr bwMode="auto">
          <a:xfrm>
            <a:off x="1658112" y="542925"/>
            <a:ext cx="10533888" cy="0"/>
          </a:xfrm>
          <a:prstGeom prst="line">
            <a:avLst/>
          </a:prstGeom>
          <a:noFill/>
          <a:ln w="28575" algn="ctr">
            <a:solidFill>
              <a:schemeClr val="accent5">
                <a:lumMod val="75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35">
            <a:extLst>
              <a:ext uri="{FF2B5EF4-FFF2-40B4-BE49-F238E27FC236}">
                <a16:creationId xmlns:a16="http://schemas.microsoft.com/office/drawing/2014/main" id="{8AD2D803-5C82-4182-A639-F55CAE6A393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699164" y="6525628"/>
            <a:ext cx="8492836" cy="33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9pPr>
          </a:lstStyle>
          <a:p>
            <a:pPr algn="r" defTabSz="914400" rt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e-IL" altLang="en-US" sz="1600" b="1" dirty="0">
                <a:solidFill>
                  <a:srgbClr val="4674AF">
                    <a:lumMod val="50000"/>
                  </a:srgb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רשות החירום הלאומית | תכנון – תורה- תרגילים | רציפות תפקודית – מל"ח</a:t>
            </a:r>
            <a:endParaRPr lang="en-US" altLang="he-IL" sz="1600" b="1" dirty="0">
              <a:solidFill>
                <a:srgbClr val="4674AF">
                  <a:lumMod val="50000"/>
                </a:srgb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9" name="Picture 3" descr="C:\Users\U14095\AppData\Local\Microsoft\Windows\Temporary Internet Files\Content.Outlook\B1KKARL8\סמל-רחל-חדש.png">
            <a:extLst>
              <a:ext uri="{FF2B5EF4-FFF2-40B4-BE49-F238E27FC236}">
                <a16:creationId xmlns:a16="http://schemas.microsoft.com/office/drawing/2014/main" id="{43848DE5-D6C4-4441-97A0-4C484AF9DA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000" y="274954"/>
            <a:ext cx="652438" cy="6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5CDC7E71-70BF-430C-9792-D1E2E4DB97D5}"/>
              </a:ext>
            </a:extLst>
          </p:cNvPr>
          <p:cNvSpPr txBox="1"/>
          <p:nvPr userDrawn="1"/>
        </p:nvSpPr>
        <p:spPr>
          <a:xfrm>
            <a:off x="228569" y="6627168"/>
            <a:ext cx="325730" cy="23083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fld id="{C8C81FB6-2474-4D33-9000-39D5527D6713}" type="slidenum">
              <a:rPr lang="en-US" sz="900" smtClean="0">
                <a:solidFill>
                  <a:schemeClr val="bg1"/>
                </a:solidFill>
              </a:rPr>
              <a:pPr algn="ct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3" name="Freeform: Shape 10">
            <a:extLst>
              <a:ext uri="{FF2B5EF4-FFF2-40B4-BE49-F238E27FC236}">
                <a16:creationId xmlns:a16="http://schemas.microsoft.com/office/drawing/2014/main" id="{F5152506-F51D-4FE3-85B4-F93D47F6C2CD}"/>
              </a:ext>
            </a:extLst>
          </p:cNvPr>
          <p:cNvSpPr/>
          <p:nvPr userDrawn="1"/>
        </p:nvSpPr>
        <p:spPr>
          <a:xfrm flipH="1">
            <a:off x="0" y="6544491"/>
            <a:ext cx="576175" cy="313509"/>
          </a:xfrm>
          <a:custGeom>
            <a:avLst/>
            <a:gdLst>
              <a:gd name="connsiteX0" fmla="*/ 66686 w 359094"/>
              <a:gd name="connsiteY0" fmla="*/ 0 h 197168"/>
              <a:gd name="connsiteX1" fmla="*/ 102872 w 359094"/>
              <a:gd name="connsiteY1" fmla="*/ 0 h 197168"/>
              <a:gd name="connsiteX2" fmla="*/ 264795 w 359094"/>
              <a:gd name="connsiteY2" fmla="*/ 0 h 197168"/>
              <a:gd name="connsiteX3" fmla="*/ 359094 w 359094"/>
              <a:gd name="connsiteY3" fmla="*/ 0 h 197168"/>
              <a:gd name="connsiteX4" fmla="*/ 359094 w 359094"/>
              <a:gd name="connsiteY4" fmla="*/ 197168 h 197168"/>
              <a:gd name="connsiteX5" fmla="*/ 102872 w 359094"/>
              <a:gd name="connsiteY5" fmla="*/ 197168 h 197168"/>
              <a:gd name="connsiteX6" fmla="*/ 102872 w 359094"/>
              <a:gd name="connsiteY6" fmla="*/ 197167 h 197168"/>
              <a:gd name="connsiteX7" fmla="*/ 0 w 359094"/>
              <a:gd name="connsiteY7" fmla="*/ 197167 h 197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9094" h="197168">
                <a:moveTo>
                  <a:pt x="66686" y="0"/>
                </a:moveTo>
                <a:lnTo>
                  <a:pt x="102872" y="0"/>
                </a:lnTo>
                <a:lnTo>
                  <a:pt x="264795" y="0"/>
                </a:lnTo>
                <a:lnTo>
                  <a:pt x="359094" y="0"/>
                </a:lnTo>
                <a:lnTo>
                  <a:pt x="359094" y="197168"/>
                </a:lnTo>
                <a:lnTo>
                  <a:pt x="102872" y="197168"/>
                </a:lnTo>
                <a:lnTo>
                  <a:pt x="102872" y="197167"/>
                </a:lnTo>
                <a:lnTo>
                  <a:pt x="0" y="19716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73B9BF-2996-4B10-9457-2302EEB7303A}"/>
              </a:ext>
            </a:extLst>
          </p:cNvPr>
          <p:cNvSpPr txBox="1"/>
          <p:nvPr userDrawn="1"/>
        </p:nvSpPr>
        <p:spPr>
          <a:xfrm>
            <a:off x="0" y="6544490"/>
            <a:ext cx="470219" cy="31350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fld id="{C8C81FB6-2474-4D33-9000-39D5527D6713}" type="slidenum">
              <a:rPr lang="en-US" sz="1050" smtClean="0">
                <a:solidFill>
                  <a:schemeClr val="bg1"/>
                </a:solidFill>
              </a:rPr>
              <a:pPr algn="ctr"/>
              <a:t>‹#›</a:t>
            </a:fld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8F1E782-52DA-7124-FBBA-9500BE4F3EB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433" y="196888"/>
            <a:ext cx="505059" cy="66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1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ransition/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entury Gothic" pitchFamily="34" charset="0"/>
          <a:cs typeface="Arial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Tx/>
        <a:buFont typeface="Arial" pitchFamily="34" charset="0"/>
        <a:buChar char="•"/>
        <a:defRPr sz="2800">
          <a:solidFill>
            <a:schemeClr val="tx1"/>
          </a:solidFill>
          <a:latin typeface="Calibri" pitchFamily="34" charset="0"/>
          <a:cs typeface="Arial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Tx/>
        <a:buFont typeface="Arial" pitchFamily="34" charset="0"/>
        <a:buChar char="•"/>
        <a:defRPr sz="2400">
          <a:solidFill>
            <a:schemeClr val="tx1"/>
          </a:solidFill>
          <a:latin typeface="Calibri" pitchFamily="34" charset="0"/>
          <a:cs typeface="Arial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Tx/>
        <a:buFont typeface="Arial" pitchFamily="34" charset="0"/>
        <a:buChar char="•"/>
        <a:defRPr sz="2000">
          <a:solidFill>
            <a:schemeClr val="tx1"/>
          </a:solidFill>
          <a:latin typeface="Calibri" pitchFamily="34" charset="0"/>
          <a:cs typeface="Arial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Tx/>
        <a:buFont typeface="Arial" pitchFamily="34" charset="0"/>
        <a:buChar char="•"/>
        <a:defRPr>
          <a:solidFill>
            <a:schemeClr val="tx1"/>
          </a:solidFill>
          <a:latin typeface="Calibri" pitchFamily="34" charset="0"/>
          <a:cs typeface="Arial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Tx/>
        <a:buFont typeface="Arial" pitchFamily="34" charset="0"/>
        <a:buChar char="•"/>
        <a:defRPr>
          <a:solidFill>
            <a:schemeClr val="tx1"/>
          </a:solidFill>
          <a:latin typeface="Calibri" pitchFamily="34" charset="0"/>
          <a:cs typeface="Arial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SzTx/>
        <a:buFont typeface="Arial" pitchFamily="34" charset="0"/>
        <a:buChar char="•"/>
        <a:defRPr>
          <a:solidFill>
            <a:schemeClr val="tx1"/>
          </a:solidFill>
          <a:latin typeface="Calibri" pitchFamily="34" charset="0"/>
          <a:cs typeface="Arial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SzTx/>
        <a:buFont typeface="Arial" pitchFamily="34" charset="0"/>
        <a:buChar char="•"/>
        <a:defRPr>
          <a:solidFill>
            <a:schemeClr val="tx1"/>
          </a:solidFill>
          <a:latin typeface="Calibri" pitchFamily="34" charset="0"/>
          <a:cs typeface="Arial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SzTx/>
        <a:buFont typeface="Arial" pitchFamily="34" charset="0"/>
        <a:buChar char="•"/>
        <a:defRPr>
          <a:solidFill>
            <a:schemeClr val="tx1"/>
          </a:solidFill>
          <a:latin typeface="Calibri" pitchFamily="34" charset="0"/>
          <a:cs typeface="Arial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SzTx/>
        <a:buFont typeface="Arial" pitchFamily="34" charset="0"/>
        <a:buChar char="•"/>
        <a:defRPr>
          <a:solidFill>
            <a:schemeClr val="tx1"/>
          </a:solidFill>
          <a:latin typeface="Calibri" pitchFamily="34" charset="0"/>
          <a:cs typeface="Arial" pitchFamily="34" charset="0"/>
        </a:defRPr>
      </a:lvl9pPr>
    </p:bodyStyle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9600" y="274638"/>
            <a:ext cx="46228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hape 4"/>
          <p:cNvSpPr txBox="1"/>
          <p:nvPr userDrawn="1"/>
        </p:nvSpPr>
        <p:spPr>
          <a:xfrm>
            <a:off x="11588126" y="6482134"/>
            <a:ext cx="354801" cy="352237"/>
          </a:xfrm>
          <a:prstGeom prst="rect">
            <a:avLst/>
          </a:prstGeom>
          <a:ln w="12700">
            <a:miter lim="400000"/>
          </a:ln>
        </p:spPr>
        <p:txBody>
          <a:bodyPr wrap="none" lIns="67735" tIns="67735" rIns="67735" bIns="67735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rtl="1"/>
            <a:fld id="{1BA681D8-F5FD-419E-AD7B-C148849CCE68}" type="slidenum">
              <a:rPr lang="he-IL" sz="1400" b="1" smtClean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pPr rtl="1"/>
              <a:t>‹#›</a:t>
            </a:fld>
            <a:endParaRPr lang="he-IL" sz="1400" b="1">
              <a:solidFill>
                <a:prstClr val="black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665761" y="6482130"/>
            <a:ext cx="678439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marR="0" indent="0" algn="ctr" defTabSz="778953" rtl="0" fontAlgn="auto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400">
                <a:latin typeface="Assistant" panose="00000500000000000000" pitchFamily="2" charset="-79"/>
                <a:ea typeface="NarkisBlockMF Regular"/>
                <a:cs typeface="Assistant" panose="00000500000000000000" pitchFamily="2" charset="-79"/>
              </a:defRPr>
            </a:lvl1pPr>
          </a:lstStyle>
          <a:p>
            <a:pPr rtl="1"/>
            <a:r>
              <a:rPr lang="he-IL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רח"ל | חטיבת התורה והתרגילים וחטיבת התשתיות </a:t>
            </a:r>
            <a:r>
              <a:rPr lang="he-IL" dirty="0" err="1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האסט</a:t>
            </a:r>
            <a:r>
              <a:rPr lang="he-IL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' | יעדים – מושגי יסוד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0608503" y="6496419"/>
            <a:ext cx="10450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marR="0" indent="0" algn="ctr" defTabSz="778953" rtl="0" fontAlgn="auto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400">
                <a:latin typeface="Assistant" panose="00000500000000000000" pitchFamily="2" charset="-79"/>
                <a:ea typeface="NarkisBlockMF Regular"/>
                <a:cs typeface="Assistant" panose="00000500000000000000" pitchFamily="2" charset="-79"/>
              </a:defRPr>
            </a:lvl1pPr>
          </a:lstStyle>
          <a:p>
            <a:pPr rtl="1"/>
            <a:r>
              <a:rPr lang="he-IL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בלמ"ס</a:t>
            </a:r>
            <a:endParaRPr lang="he-IL" dirty="0">
              <a:solidFill>
                <a:prstClr val="black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Helvetica Light"/>
            </a:endParaRPr>
          </a:p>
        </p:txBody>
      </p:sp>
      <p:cxnSp>
        <p:nvCxnSpPr>
          <p:cNvPr id="10" name="מחבר ישר 9"/>
          <p:cNvCxnSpPr/>
          <p:nvPr userDrawn="1"/>
        </p:nvCxnSpPr>
        <p:spPr>
          <a:xfrm flipH="1">
            <a:off x="11587323" y="6482131"/>
            <a:ext cx="0" cy="375871"/>
          </a:xfrm>
          <a:prstGeom prst="line">
            <a:avLst/>
          </a:prstGeom>
          <a:ln w="28575">
            <a:solidFill>
              <a:srgbClr val="16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329" y="6505600"/>
            <a:ext cx="161843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marR="0" indent="0" algn="ctr" defTabSz="778953" rtl="0" fontAlgn="auto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400">
                <a:latin typeface="Assistant" panose="00000500000000000000" pitchFamily="2" charset="-79"/>
                <a:ea typeface="NarkisBlockMF Regular"/>
                <a:cs typeface="Assistant" panose="00000500000000000000" pitchFamily="2" charset="-79"/>
              </a:defRPr>
            </a:lvl1pPr>
          </a:lstStyle>
          <a:p>
            <a:pPr algn="l" rtl="1"/>
            <a:r>
              <a:rPr lang="he-IL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מאי 2021</a:t>
            </a:r>
          </a:p>
        </p:txBody>
      </p:sp>
      <p:cxnSp>
        <p:nvCxnSpPr>
          <p:cNvPr id="12" name="מחבר ישר 11"/>
          <p:cNvCxnSpPr/>
          <p:nvPr userDrawn="1"/>
        </p:nvCxnSpPr>
        <p:spPr>
          <a:xfrm>
            <a:off x="0" y="6506624"/>
            <a:ext cx="1235504" cy="0"/>
          </a:xfrm>
          <a:prstGeom prst="line">
            <a:avLst/>
          </a:prstGeom>
          <a:ln w="38100">
            <a:solidFill>
              <a:srgbClr val="16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ישר 13">
            <a:extLst>
              <a:ext uri="{FF2B5EF4-FFF2-40B4-BE49-F238E27FC236}">
                <a16:creationId xmlns:a16="http://schemas.microsoft.com/office/drawing/2014/main" id="{FF605EA7-CFE9-42AD-A2A0-CA809A116C69}"/>
              </a:ext>
            </a:extLst>
          </p:cNvPr>
          <p:cNvCxnSpPr/>
          <p:nvPr userDrawn="1"/>
        </p:nvCxnSpPr>
        <p:spPr>
          <a:xfrm>
            <a:off x="1727200" y="543368"/>
            <a:ext cx="104648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ישר 14">
            <a:extLst>
              <a:ext uri="{FF2B5EF4-FFF2-40B4-BE49-F238E27FC236}">
                <a16:creationId xmlns:a16="http://schemas.microsoft.com/office/drawing/2014/main" id="{5CEE5FC0-FE9F-4928-B6D8-FF37C2C6D635}"/>
              </a:ext>
            </a:extLst>
          </p:cNvPr>
          <p:cNvCxnSpPr>
            <a:cxnSpLocks/>
          </p:cNvCxnSpPr>
          <p:nvPr userDrawn="1"/>
        </p:nvCxnSpPr>
        <p:spPr>
          <a:xfrm>
            <a:off x="43157" y="543368"/>
            <a:ext cx="335360" cy="0"/>
          </a:xfrm>
          <a:prstGeom prst="line">
            <a:avLst/>
          </a:prstGeom>
          <a:ln w="12700">
            <a:solidFill>
              <a:srgbClr val="005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 descr="C:\Users\U14095\AppData\Local\Microsoft\Windows\Temporary Internet Files\Content.Outlook\B1KKARL8\סמל-רחל-חדש.png">
            <a:extLst>
              <a:ext uri="{FF2B5EF4-FFF2-40B4-BE49-F238E27FC236}">
                <a16:creationId xmlns:a16="http://schemas.microsoft.com/office/drawing/2014/main" id="{F713C5BD-271F-8049-B6C8-E7CA5454E76A}"/>
              </a:ext>
            </a:extLst>
          </p:cNvPr>
          <p:cNvPicPr preferRelativeResize="0">
            <a:picLocks noChangeArrowheads="1"/>
          </p:cNvPicPr>
          <p:nvPr userDrawn="1">
            <p:custDataLst>
              <p:tags r:id="rId1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68" y="208318"/>
            <a:ext cx="650282" cy="64843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88D6489D-7B03-AE4E-B9AA-CE351A53A4F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1963" y="208318"/>
            <a:ext cx="505059" cy="66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0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5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65.png"/><Relationship Id="rId26" Type="http://schemas.openxmlformats.org/officeDocument/2006/relationships/image" Target="../media/image70.png"/><Relationship Id="rId21" Type="http://schemas.openxmlformats.org/officeDocument/2006/relationships/image" Target="../media/image67.png"/><Relationship Id="rId34" Type="http://schemas.openxmlformats.org/officeDocument/2006/relationships/image" Target="../media/image75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5" Type="http://schemas.microsoft.com/office/2007/relationships/hdphoto" Target="../media/hdphoto4.wdp"/><Relationship Id="rId33" Type="http://schemas.openxmlformats.org/officeDocument/2006/relationships/image" Target="../media/image74.png"/><Relationship Id="rId2" Type="http://schemas.openxmlformats.org/officeDocument/2006/relationships/image" Target="../media/image26.png"/><Relationship Id="rId16" Type="http://schemas.openxmlformats.org/officeDocument/2006/relationships/image" Target="../media/image63.png"/><Relationship Id="rId20" Type="http://schemas.openxmlformats.org/officeDocument/2006/relationships/image" Target="../media/image66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24" Type="http://schemas.openxmlformats.org/officeDocument/2006/relationships/image" Target="../media/image69.png"/><Relationship Id="rId32" Type="http://schemas.microsoft.com/office/2007/relationships/hdphoto" Target="../media/hdphoto7.wdp"/><Relationship Id="rId37" Type="http://schemas.microsoft.com/office/2007/relationships/hdphoto" Target="../media/hdphoto9.wdp"/><Relationship Id="rId5" Type="http://schemas.openxmlformats.org/officeDocument/2006/relationships/image" Target="../media/image54.png"/><Relationship Id="rId15" Type="http://schemas.openxmlformats.org/officeDocument/2006/relationships/image" Target="../media/image62.png"/><Relationship Id="rId23" Type="http://schemas.microsoft.com/office/2007/relationships/hdphoto" Target="../media/hdphoto3.wdp"/><Relationship Id="rId28" Type="http://schemas.openxmlformats.org/officeDocument/2006/relationships/image" Target="../media/image71.png"/><Relationship Id="rId36" Type="http://schemas.openxmlformats.org/officeDocument/2006/relationships/image" Target="../media/image76.png"/><Relationship Id="rId10" Type="http://schemas.openxmlformats.org/officeDocument/2006/relationships/image" Target="../media/image59.png"/><Relationship Id="rId19" Type="http://schemas.microsoft.com/office/2007/relationships/hdphoto" Target="../media/hdphoto2.wdp"/><Relationship Id="rId31" Type="http://schemas.openxmlformats.org/officeDocument/2006/relationships/image" Target="../media/image73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10.png"/><Relationship Id="rId22" Type="http://schemas.openxmlformats.org/officeDocument/2006/relationships/image" Target="../media/image68.png"/><Relationship Id="rId27" Type="http://schemas.microsoft.com/office/2007/relationships/hdphoto" Target="../media/hdphoto5.wdp"/><Relationship Id="rId30" Type="http://schemas.microsoft.com/office/2007/relationships/hdphoto" Target="../media/hdphoto6.wdp"/><Relationship Id="rId35" Type="http://schemas.microsoft.com/office/2007/relationships/hdphoto" Target="../media/hdphoto8.wdp"/><Relationship Id="rId8" Type="http://schemas.openxmlformats.org/officeDocument/2006/relationships/image" Target="../media/image57.png"/><Relationship Id="rId3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65.png"/><Relationship Id="rId26" Type="http://schemas.openxmlformats.org/officeDocument/2006/relationships/image" Target="../media/image70.png"/><Relationship Id="rId21" Type="http://schemas.openxmlformats.org/officeDocument/2006/relationships/image" Target="../media/image67.png"/><Relationship Id="rId34" Type="http://schemas.openxmlformats.org/officeDocument/2006/relationships/image" Target="../media/image75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5" Type="http://schemas.microsoft.com/office/2007/relationships/hdphoto" Target="../media/hdphoto4.wdp"/><Relationship Id="rId33" Type="http://schemas.openxmlformats.org/officeDocument/2006/relationships/image" Target="../media/image74.png"/><Relationship Id="rId2" Type="http://schemas.openxmlformats.org/officeDocument/2006/relationships/image" Target="../media/image26.png"/><Relationship Id="rId16" Type="http://schemas.openxmlformats.org/officeDocument/2006/relationships/image" Target="../media/image63.png"/><Relationship Id="rId20" Type="http://schemas.openxmlformats.org/officeDocument/2006/relationships/image" Target="../media/image66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24" Type="http://schemas.openxmlformats.org/officeDocument/2006/relationships/image" Target="../media/image69.png"/><Relationship Id="rId32" Type="http://schemas.microsoft.com/office/2007/relationships/hdphoto" Target="../media/hdphoto7.wdp"/><Relationship Id="rId37" Type="http://schemas.microsoft.com/office/2007/relationships/hdphoto" Target="../media/hdphoto9.wdp"/><Relationship Id="rId5" Type="http://schemas.openxmlformats.org/officeDocument/2006/relationships/image" Target="../media/image54.png"/><Relationship Id="rId15" Type="http://schemas.openxmlformats.org/officeDocument/2006/relationships/image" Target="../media/image62.png"/><Relationship Id="rId23" Type="http://schemas.microsoft.com/office/2007/relationships/hdphoto" Target="../media/hdphoto3.wdp"/><Relationship Id="rId28" Type="http://schemas.openxmlformats.org/officeDocument/2006/relationships/image" Target="../media/image71.png"/><Relationship Id="rId36" Type="http://schemas.openxmlformats.org/officeDocument/2006/relationships/image" Target="../media/image76.png"/><Relationship Id="rId10" Type="http://schemas.openxmlformats.org/officeDocument/2006/relationships/image" Target="../media/image59.png"/><Relationship Id="rId19" Type="http://schemas.microsoft.com/office/2007/relationships/hdphoto" Target="../media/hdphoto2.wdp"/><Relationship Id="rId31" Type="http://schemas.openxmlformats.org/officeDocument/2006/relationships/image" Target="../media/image73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10.png"/><Relationship Id="rId22" Type="http://schemas.openxmlformats.org/officeDocument/2006/relationships/image" Target="../media/image68.png"/><Relationship Id="rId27" Type="http://schemas.microsoft.com/office/2007/relationships/hdphoto" Target="../media/hdphoto5.wdp"/><Relationship Id="rId30" Type="http://schemas.microsoft.com/office/2007/relationships/hdphoto" Target="../media/hdphoto6.wdp"/><Relationship Id="rId35" Type="http://schemas.microsoft.com/office/2007/relationships/hdphoto" Target="../media/hdphoto8.wdp"/><Relationship Id="rId8" Type="http://schemas.openxmlformats.org/officeDocument/2006/relationships/image" Target="../media/image57.png"/><Relationship Id="rId3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11.xml"/><Relationship Id="rId7" Type="http://schemas.openxmlformats.org/officeDocument/2006/relationships/image" Target="../media/image49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48.png"/><Relationship Id="rId11" Type="http://schemas.openxmlformats.org/officeDocument/2006/relationships/image" Target="../media/image27.png"/><Relationship Id="rId5" Type="http://schemas.openxmlformats.org/officeDocument/2006/relationships/image" Target="../media/image47.png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632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8676" name="Picture 3" descr="C:\Users\U14095\AppData\Local\Microsoft\Windows\Temporary Internet Files\Content.Outlook\B1KKARL8\סמל-רחל-חדש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5722" y="75636"/>
            <a:ext cx="2286000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678" name="מחבר ישר 123"/>
          <p:cNvCxnSpPr>
            <a:cxnSpLocks noChangeShapeType="1"/>
            <a:endCxn id="28676" idx="3"/>
          </p:cNvCxnSpPr>
          <p:nvPr/>
        </p:nvCxnSpPr>
        <p:spPr bwMode="auto">
          <a:xfrm flipH="1">
            <a:off x="7211722" y="1159898"/>
            <a:ext cx="3276600" cy="794"/>
          </a:xfrm>
          <a:prstGeom prst="line">
            <a:avLst/>
          </a:prstGeom>
          <a:noFill/>
          <a:ln w="28575" algn="ctr">
            <a:solidFill>
              <a:srgbClr val="F67B1E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79" name="מחבר ישר 124"/>
          <p:cNvCxnSpPr>
            <a:cxnSpLocks noChangeShapeType="1"/>
            <a:endCxn id="28676" idx="1"/>
          </p:cNvCxnSpPr>
          <p:nvPr/>
        </p:nvCxnSpPr>
        <p:spPr bwMode="auto">
          <a:xfrm>
            <a:off x="1344322" y="1160692"/>
            <a:ext cx="3581400" cy="0"/>
          </a:xfrm>
          <a:prstGeom prst="line">
            <a:avLst/>
          </a:prstGeom>
          <a:noFill/>
          <a:ln w="28575" algn="ctr">
            <a:solidFill>
              <a:srgbClr val="00549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80" name="Rectangle 3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331578" y="756267"/>
            <a:ext cx="3036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9pPr>
          </a:lstStyle>
          <a:p>
            <a:pPr algn="ctr" defTabSz="914400" rt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e-IL" altLang="en-US" sz="2400" b="1">
                <a:solidFill>
                  <a:srgbClr val="4472C4">
                    <a:lumMod val="75000"/>
                  </a:srgb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משרד הביטחון</a:t>
            </a:r>
            <a:endParaRPr lang="en-US" altLang="he-IL" sz="2400" b="1">
              <a:solidFill>
                <a:srgbClr val="4472C4">
                  <a:lumMod val="75000"/>
                </a:srgb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8681" name="Rectangle 3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72922" y="756267"/>
            <a:ext cx="335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9pPr>
          </a:lstStyle>
          <a:p>
            <a:pPr algn="ctr" defTabSz="914400" rt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e-IL" altLang="en-US" sz="2400" b="1" dirty="0">
                <a:solidFill>
                  <a:srgbClr val="4472C4">
                    <a:lumMod val="75000"/>
                  </a:srgb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רשות החירום הלאומית</a:t>
            </a:r>
            <a:endParaRPr lang="en-US" altLang="he-IL" sz="2400" b="1" dirty="0">
              <a:solidFill>
                <a:srgbClr val="4472C4">
                  <a:lumMod val="75000"/>
                </a:srgb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1" name="Rectangle 3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63436" y="2419322"/>
            <a:ext cx="9810572" cy="204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9pPr>
          </a:lstStyle>
          <a:p>
            <a:pPr marL="0" marR="0" algn="ct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e-IL" altLang="en-US" sz="5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אתגרי הרציפות התפקודית ברמה הלאומית</a:t>
            </a:r>
            <a:endParaRPr lang="he-IL" altLang="en-US" sz="54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endParaRPr lang="en-US" altLang="he-IL" sz="3200" b="1" dirty="0">
              <a:solidFill>
                <a:srgbClr val="4472C4">
                  <a:lumMod val="75000"/>
                </a:srgb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6" name="Rectangle 3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66384" y="5581039"/>
            <a:ext cx="2311879" cy="35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9pPr>
          </a:lstStyle>
          <a:p>
            <a:pPr algn="ctr" defTabSz="914400" rt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e-IL" altLang="en-US" sz="1600" b="1" dirty="0">
                <a:solidFill>
                  <a:srgbClr val="4674AF">
                    <a:lumMod val="50000"/>
                  </a:srgb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מעודכן ל- 17.11.2022</a:t>
            </a:r>
            <a:endParaRPr lang="en-US" altLang="he-IL" sz="1600" b="1" dirty="0">
              <a:solidFill>
                <a:srgbClr val="4674AF">
                  <a:lumMod val="50000"/>
                </a:srgb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7" name="Rectangle 35">
            <a:extLst>
              <a:ext uri="{FF2B5EF4-FFF2-40B4-BE49-F238E27FC236}">
                <a16:creationId xmlns:a16="http://schemas.microsoft.com/office/drawing/2014/main" id="{34E28025-012F-4B82-9FB7-EA560943F1F4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66384" y="6525628"/>
            <a:ext cx="7225616" cy="33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9pPr>
          </a:lstStyle>
          <a:p>
            <a:pPr algn="r" defTabSz="914400" rt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e-IL" altLang="en-US" sz="1600" b="1" dirty="0">
                <a:solidFill>
                  <a:srgbClr val="4674AF">
                    <a:lumMod val="50000"/>
                  </a:srgb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רשות החירום הלאומית | תכנון – תורה – תרגילים | רציפות תפקודית – מל"ח</a:t>
            </a:r>
            <a:endParaRPr lang="en-US" altLang="he-IL" sz="1600" b="1" dirty="0">
              <a:solidFill>
                <a:srgbClr val="4674AF">
                  <a:lumMod val="50000"/>
                </a:srgb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373688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689131" y="227340"/>
            <a:ext cx="7893269" cy="671660"/>
          </a:xfrm>
        </p:spPr>
        <p:txBody>
          <a:bodyPr>
            <a:noAutofit/>
          </a:bodyPr>
          <a:lstStyle/>
          <a:p>
            <a:r>
              <a:rPr lang="he-IL" sz="3600" b="1" dirty="0"/>
              <a:t>משימות ורמות שירות ארגוניות</a:t>
            </a:r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BF9321DA-3DA7-4C39-A13B-ECA3E973F016}"/>
              </a:ext>
            </a:extLst>
          </p:cNvPr>
          <p:cNvSpPr/>
          <p:nvPr/>
        </p:nvSpPr>
        <p:spPr>
          <a:xfrm>
            <a:off x="6804329" y="4973414"/>
            <a:ext cx="4336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rtl="1"/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תפקידיו ומשימותיו הספציפיות של כל ארגון בהשגת היעד הלאומי</a:t>
            </a:r>
          </a:p>
          <a:p>
            <a:pPr marL="0" lvl="1" algn="ctr" rtl="1"/>
            <a:r>
              <a:rPr lang="he-IL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המשימה הנדרשת בחירום לצורך עמידה ביעד</a:t>
            </a:r>
          </a:p>
        </p:txBody>
      </p:sp>
      <p:sp>
        <p:nvSpPr>
          <p:cNvPr id="5" name="חץ: למטה 12">
            <a:extLst>
              <a:ext uri="{FF2B5EF4-FFF2-40B4-BE49-F238E27FC236}">
                <a16:creationId xmlns:a16="http://schemas.microsoft.com/office/drawing/2014/main" id="{16E4B496-1168-41C2-A362-14D8DC4AD99C}"/>
              </a:ext>
            </a:extLst>
          </p:cNvPr>
          <p:cNvSpPr/>
          <p:nvPr/>
        </p:nvSpPr>
        <p:spPr>
          <a:xfrm>
            <a:off x="8197733" y="3738905"/>
            <a:ext cx="1737239" cy="386071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202DCF42-7770-4734-B45E-2C7124A5CA09}"/>
              </a:ext>
            </a:extLst>
          </p:cNvPr>
          <p:cNvSpPr/>
          <p:nvPr/>
        </p:nvSpPr>
        <p:spPr>
          <a:xfrm>
            <a:off x="6836637" y="4165773"/>
            <a:ext cx="4148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sz="4000" b="1" dirty="0">
                <a:solidFill>
                  <a:srgbClr val="74228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משימות </a:t>
            </a:r>
            <a:r>
              <a:rPr lang="he-IL" sz="4000" b="1" dirty="0">
                <a:solidFill>
                  <a:srgbClr val="7422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ארגוניות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82C3DB76-FB6A-4F22-ACDF-4F5A0E12D2E9}"/>
              </a:ext>
            </a:extLst>
          </p:cNvPr>
          <p:cNvSpPr/>
          <p:nvPr/>
        </p:nvSpPr>
        <p:spPr>
          <a:xfrm>
            <a:off x="7465595" y="2614287"/>
            <a:ext cx="3201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sz="3200" dirty="0">
                <a:solidFill>
                  <a:srgbClr val="74228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יעד לאומיי לחירום</a:t>
            </a:r>
            <a:endParaRPr lang="x-none" sz="3200" dirty="0">
              <a:solidFill>
                <a:srgbClr val="742282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B138FA2C-F3A5-4D55-BAE3-9CFD5C763EEE}"/>
              </a:ext>
            </a:extLst>
          </p:cNvPr>
          <p:cNvSpPr/>
          <p:nvPr/>
        </p:nvSpPr>
        <p:spPr>
          <a:xfrm>
            <a:off x="614087" y="4446791"/>
            <a:ext cx="41303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rtl="1"/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רמת הביצוע הרצויה או הנדרשת</a:t>
            </a:r>
            <a:r>
              <a:rPr lang="he-I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של המשימה הארגונית</a:t>
            </a:r>
          </a:p>
          <a:p>
            <a:pPr marL="0" lvl="1" algn="ctr" rtl="1"/>
            <a:r>
              <a:rPr lang="he-I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רמת השירות היא מדד כמותי לרמת ביצוע</a:t>
            </a:r>
          </a:p>
        </p:txBody>
      </p:sp>
      <p:sp>
        <p:nvSpPr>
          <p:cNvPr id="11" name="חץ: למטה 10">
            <a:extLst>
              <a:ext uri="{FF2B5EF4-FFF2-40B4-BE49-F238E27FC236}">
                <a16:creationId xmlns:a16="http://schemas.microsoft.com/office/drawing/2014/main" id="{BC9757ED-3C07-47EA-9375-3E791CDDCA9C}"/>
              </a:ext>
            </a:extLst>
          </p:cNvPr>
          <p:cNvSpPr/>
          <p:nvPr/>
        </p:nvSpPr>
        <p:spPr>
          <a:xfrm rot="5400000">
            <a:off x="4529023" y="4624754"/>
            <a:ext cx="1737239" cy="861491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x-none"/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8E948939-C16A-4E25-8ABD-7492928A0DDE}"/>
              </a:ext>
            </a:extLst>
          </p:cNvPr>
          <p:cNvSpPr/>
          <p:nvPr/>
        </p:nvSpPr>
        <p:spPr>
          <a:xfrm>
            <a:off x="1174703" y="3738905"/>
            <a:ext cx="30091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sz="4000" b="1" dirty="0">
                <a:solidFill>
                  <a:srgbClr val="7422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רמת שירות</a:t>
            </a:r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E84460EC-B7A1-4D26-A333-7D32B6D67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26" y="5484922"/>
            <a:ext cx="881922" cy="878394"/>
          </a:xfrm>
          <a:prstGeom prst="rect">
            <a:avLst/>
          </a:prstGeom>
        </p:spPr>
      </p:pic>
      <p:sp>
        <p:nvSpPr>
          <p:cNvPr id="15" name="מלבן 14">
            <a:extLst>
              <a:ext uri="{FF2B5EF4-FFF2-40B4-BE49-F238E27FC236}">
                <a16:creationId xmlns:a16="http://schemas.microsoft.com/office/drawing/2014/main" id="{BED24BD0-6817-4DF8-B40E-A80647ED5B3C}"/>
              </a:ext>
            </a:extLst>
          </p:cNvPr>
          <p:cNvSpPr/>
          <p:nvPr/>
        </p:nvSpPr>
        <p:spPr>
          <a:xfrm>
            <a:off x="7931265" y="3219461"/>
            <a:ext cx="2270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מדיניות ממשלתית</a:t>
            </a:r>
            <a:endParaRPr lang="x-non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128303"/>
            <a:ext cx="10972800" cy="12202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e-IL" sz="2000" dirty="0"/>
              <a:t>היעוד המקורי של המשרד הממשלתי הוא להעניק שירותים ומוצרים לציבור </a:t>
            </a:r>
            <a:r>
              <a:rPr lang="he-IL" sz="2800" b="1" dirty="0"/>
              <a:t>בשגרה </a:t>
            </a:r>
            <a:r>
              <a:rPr lang="he-IL" sz="1800" dirty="0"/>
              <a:t>(בשונה מארגוני החירום, אשר ייעודם הוא פעילות </a:t>
            </a:r>
            <a:r>
              <a:rPr lang="he-IL" sz="1800" b="1" dirty="0"/>
              <a:t>בחירום</a:t>
            </a:r>
            <a:r>
              <a:rPr lang="he-IL" sz="1800" dirty="0"/>
              <a:t>)</a:t>
            </a:r>
            <a:r>
              <a:rPr lang="he-IL" sz="2000" dirty="0"/>
              <a:t>, לכן עיקר רכיבי בניית המוכנות של המשרדים הם </a:t>
            </a:r>
            <a:r>
              <a:rPr lang="he-IL" sz="2000" b="1" dirty="0"/>
              <a:t>לשגרה וצרכיה</a:t>
            </a:r>
            <a:r>
              <a:rPr lang="he-IL" sz="2000" dirty="0"/>
              <a:t>.</a:t>
            </a:r>
            <a:endParaRPr lang="he-IL" sz="2800" dirty="0"/>
          </a:p>
        </p:txBody>
      </p:sp>
      <p:graphicFrame>
        <p:nvGraphicFramePr>
          <p:cNvPr id="17" name="טבלה 16"/>
          <p:cNvGraphicFramePr>
            <a:graphicFrameLocks noGrp="1"/>
          </p:cNvGraphicFramePr>
          <p:nvPr/>
        </p:nvGraphicFramePr>
        <p:xfrm>
          <a:off x="476153" y="2448350"/>
          <a:ext cx="6425956" cy="1152525"/>
        </p:xfrm>
        <a:graphic>
          <a:graphicData uri="http://schemas.openxmlformats.org/drawingml/2006/table">
            <a:tbl>
              <a:tblPr rtl="1"/>
              <a:tblGrid>
                <a:gridCol w="2251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5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הספקת שירותי זיהוי וקבורה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2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בריאות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הבטחת יכולת קביעת מוות בתחנת ריכוז חללים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2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הספקת שירותי זיהוי וקבורה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בריאות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הבטחת רציפות התפקוד של המכון הלאומי לרפואה משפטית רציפות התפקוד של המכון הפתולוגי ורציפות יכולת זיהוי חללים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466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אליפסה 2">
            <a:extLst>
              <a:ext uri="{FF2B5EF4-FFF2-40B4-BE49-F238E27FC236}">
                <a16:creationId xmlns:a16="http://schemas.microsoft.com/office/drawing/2014/main" id="{FA3EAEC4-F654-1930-D494-EEC8B2656818}"/>
              </a:ext>
            </a:extLst>
          </p:cNvPr>
          <p:cNvSpPr/>
          <p:nvPr/>
        </p:nvSpPr>
        <p:spPr>
          <a:xfrm>
            <a:off x="6710637" y="3028612"/>
            <a:ext cx="914400" cy="4413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460762" y="157524"/>
            <a:ext cx="4622800" cy="671660"/>
          </a:xfrm>
        </p:spPr>
        <p:txBody>
          <a:bodyPr>
            <a:noAutofit/>
          </a:bodyPr>
          <a:lstStyle/>
          <a:p>
            <a:r>
              <a:rPr lang="he-IL" sz="2800" b="1" dirty="0"/>
              <a:t>תהליך הליבה – יעדים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968760" y="2914768"/>
            <a:ext cx="2915328" cy="1691738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b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2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</a:p>
          <a:p>
            <a:pPr algn="ctr" rtl="1">
              <a:defRPr/>
            </a:pPr>
            <a:endParaRPr lang="he-IL" altLang="he-IL" sz="2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מוכנות</a:t>
            </a:r>
            <a:endParaRPr lang="en-GB" altLang="he-IL" b="1" dirty="0">
              <a:solidFill>
                <a:prstClr val="black"/>
              </a:solidFill>
              <a:highlight>
                <a:srgbClr val="FFFF00"/>
              </a:highligh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770745" y="1824827"/>
            <a:ext cx="2489200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משמעויות </a:t>
            </a:r>
          </a:p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מהתרחיש</a:t>
            </a:r>
            <a:endParaRPr lang="en-GB" alt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5097464" y="5050496"/>
            <a:ext cx="2489200" cy="411054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פערים</a:t>
            </a:r>
            <a:endParaRPr lang="en-GB" altLang="he-IL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097106" y="5861648"/>
            <a:ext cx="2489200" cy="411054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2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</a:t>
            </a: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תכנית עבודה</a:t>
            </a:r>
            <a:endParaRPr lang="en-GB" altLang="he-IL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9" name="AutoShape 13"/>
          <p:cNvCxnSpPr>
            <a:cxnSpLocks noChangeShapeType="1"/>
          </p:cNvCxnSpPr>
          <p:nvPr/>
        </p:nvCxnSpPr>
        <p:spPr bwMode="auto">
          <a:xfrm>
            <a:off x="6341706" y="4731409"/>
            <a:ext cx="0" cy="319087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780673" y="1065689"/>
            <a:ext cx="2489200" cy="3952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יעדים לאומיים</a:t>
            </a:r>
            <a:endParaRPr lang="en-GB" altLang="he-IL" sz="18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3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780673" y="1824826"/>
            <a:ext cx="2489200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יעדים ורמות</a:t>
            </a:r>
          </a:p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שירות משרדיות</a:t>
            </a:r>
            <a:endParaRPr lang="en-GB" alt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4" name="AutoShape 14"/>
          <p:cNvCxnSpPr>
            <a:cxnSpLocks noChangeShapeType="1"/>
          </p:cNvCxnSpPr>
          <p:nvPr/>
        </p:nvCxnSpPr>
        <p:spPr bwMode="auto">
          <a:xfrm>
            <a:off x="9024938" y="1460500"/>
            <a:ext cx="0" cy="363538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743200" y="1065689"/>
            <a:ext cx="2551363" cy="395263"/>
          </a:xfrm>
          <a:prstGeom prst="roundRect">
            <a:avLst>
              <a:gd name="adj" fmla="val 16667"/>
            </a:avLst>
          </a:prstGeom>
          <a:solidFill>
            <a:srgbClr val="912305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תרחיש הייחוס לעורף</a:t>
            </a:r>
            <a:endParaRPr lang="en-GB" altLang="he-IL" sz="20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6" name="AutoShape 11"/>
          <p:cNvCxnSpPr>
            <a:cxnSpLocks noChangeShapeType="1"/>
          </p:cNvCxnSpPr>
          <p:nvPr/>
        </p:nvCxnSpPr>
        <p:spPr bwMode="auto">
          <a:xfrm rot="16200000" flipH="1">
            <a:off x="4187826" y="2300287"/>
            <a:ext cx="736600" cy="108267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>
            <a:hlinkClick r:id="rId2" action="ppaction://hlinksldjump"/>
          </p:cNvPr>
          <p:cNvSpPr txBox="1"/>
          <p:nvPr/>
        </p:nvSpPr>
        <p:spPr>
          <a:xfrm>
            <a:off x="5097106" y="3055972"/>
            <a:ext cx="1225679" cy="98488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נזק (פגיעה)</a:t>
            </a: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8" name="TextBox 1">
            <a:hlinkClick r:id="" action="ppaction://noaction"/>
          </p:cNvPr>
          <p:cNvSpPr txBox="1"/>
          <p:nvPr/>
        </p:nvSpPr>
        <p:spPr>
          <a:xfrm>
            <a:off x="6554998" y="3039576"/>
            <a:ext cx="1225679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כשירות</a:t>
            </a: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9" name="AutoShape 11"/>
          <p:cNvCxnSpPr>
            <a:cxnSpLocks noChangeShapeType="1"/>
          </p:cNvCxnSpPr>
          <p:nvPr/>
        </p:nvCxnSpPr>
        <p:spPr bwMode="auto">
          <a:xfrm rot="5400000">
            <a:off x="8035131" y="2218532"/>
            <a:ext cx="735013" cy="1244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AutoShape 14"/>
          <p:cNvCxnSpPr>
            <a:cxnSpLocks noChangeShapeType="1"/>
          </p:cNvCxnSpPr>
          <p:nvPr/>
        </p:nvCxnSpPr>
        <p:spPr bwMode="auto">
          <a:xfrm flipH="1">
            <a:off x="4014788" y="1460500"/>
            <a:ext cx="4762" cy="36512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13"/>
          <p:cNvCxnSpPr>
            <a:cxnSpLocks noChangeShapeType="1"/>
          </p:cNvCxnSpPr>
          <p:nvPr/>
        </p:nvCxnSpPr>
        <p:spPr bwMode="auto">
          <a:xfrm>
            <a:off x="6374441" y="5413973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  <p:sp>
        <p:nvSpPr>
          <p:cNvPr id="10" name="אליפסה 9">
            <a:extLst>
              <a:ext uri="{FF2B5EF4-FFF2-40B4-BE49-F238E27FC236}">
                <a16:creationId xmlns:a16="http://schemas.microsoft.com/office/drawing/2014/main" id="{3D9ED15A-EFA6-001E-9023-3425F8538B3E}"/>
              </a:ext>
            </a:extLst>
          </p:cNvPr>
          <p:cNvSpPr/>
          <p:nvPr/>
        </p:nvSpPr>
        <p:spPr>
          <a:xfrm>
            <a:off x="6671906" y="3026509"/>
            <a:ext cx="914400" cy="5551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25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611906" y="157524"/>
            <a:ext cx="6471656" cy="671660"/>
          </a:xfrm>
        </p:spPr>
        <p:txBody>
          <a:bodyPr>
            <a:noAutofit/>
          </a:bodyPr>
          <a:lstStyle/>
          <a:p>
            <a:r>
              <a:rPr lang="he-IL" sz="2800" b="1" dirty="0"/>
              <a:t>מפת האיומים על המרחב האזרחי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  <p:sp>
        <p:nvSpPr>
          <p:cNvPr id="3" name="מלבן 2">
            <a:extLst>
              <a:ext uri="{FF2B5EF4-FFF2-40B4-BE49-F238E27FC236}">
                <a16:creationId xmlns:a16="http://schemas.microsoft.com/office/drawing/2014/main" id="{DD4FE0AD-285D-10EE-BD00-2D76CF414C58}"/>
              </a:ext>
            </a:extLst>
          </p:cNvPr>
          <p:cNvSpPr/>
          <p:nvPr/>
        </p:nvSpPr>
        <p:spPr>
          <a:xfrm>
            <a:off x="286871" y="1219200"/>
            <a:ext cx="11259670" cy="486783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015D05F7-93AC-EB77-EE77-B475E5DA39F5}"/>
              </a:ext>
            </a:extLst>
          </p:cNvPr>
          <p:cNvGrpSpPr/>
          <p:nvPr/>
        </p:nvGrpSpPr>
        <p:grpSpPr>
          <a:xfrm>
            <a:off x="7516372" y="5174619"/>
            <a:ext cx="932072" cy="716917"/>
            <a:chOff x="6756723" y="4504933"/>
            <a:chExt cx="1698172" cy="1277257"/>
          </a:xfrm>
        </p:grpSpPr>
        <p:sp>
          <p:nvSpPr>
            <p:cNvPr id="10" name="משושה 9">
              <a:extLst>
                <a:ext uri="{FF2B5EF4-FFF2-40B4-BE49-F238E27FC236}">
                  <a16:creationId xmlns:a16="http://schemas.microsoft.com/office/drawing/2014/main" id="{5D57C113-A187-E2E0-E4D0-4A2D0B3B1DFE}"/>
                </a:ext>
              </a:extLst>
            </p:cNvPr>
            <p:cNvSpPr/>
            <p:nvPr/>
          </p:nvSpPr>
          <p:spPr>
            <a:xfrm>
              <a:off x="6756723" y="4504933"/>
              <a:ext cx="1698172" cy="1277257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31859C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12" name="Picture 17" descr="תוצאת תמונה עבור Pandemic icon">
              <a:extLst>
                <a:ext uri="{FF2B5EF4-FFF2-40B4-BE49-F238E27FC236}">
                  <a16:creationId xmlns:a16="http://schemas.microsoft.com/office/drawing/2014/main" id="{F3471100-3E52-C6BB-A5E1-DDBE0AEDCE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479" y="4636796"/>
              <a:ext cx="723560" cy="763808"/>
            </a:xfrm>
            <a:prstGeom prst="rect">
              <a:avLst/>
            </a:prstGeom>
            <a:noFill/>
            <a:ln>
              <a:solidFill>
                <a:srgbClr val="31859C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145">
              <a:extLst>
                <a:ext uri="{FF2B5EF4-FFF2-40B4-BE49-F238E27FC236}">
                  <a16:creationId xmlns:a16="http://schemas.microsoft.com/office/drawing/2014/main" id="{94E642B4-BD61-BD81-3FE2-3384AE701783}"/>
                </a:ext>
              </a:extLst>
            </p:cNvPr>
            <p:cNvSpPr txBox="1"/>
            <p:nvPr/>
          </p:nvSpPr>
          <p:spPr>
            <a:xfrm>
              <a:off x="7051371" y="5320331"/>
              <a:ext cx="1063776" cy="307777"/>
            </a:xfrm>
            <a:prstGeom prst="rect">
              <a:avLst/>
            </a:prstGeom>
            <a:noFill/>
            <a:ln>
              <a:solidFill>
                <a:srgbClr val="31859C"/>
              </a:solidFill>
            </a:ln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מגפה</a:t>
              </a:r>
            </a:p>
          </p:txBody>
        </p:sp>
      </p:grpSp>
      <p:grpSp>
        <p:nvGrpSpPr>
          <p:cNvPr id="23" name="קבוצה 22">
            <a:extLst>
              <a:ext uri="{FF2B5EF4-FFF2-40B4-BE49-F238E27FC236}">
                <a16:creationId xmlns:a16="http://schemas.microsoft.com/office/drawing/2014/main" id="{B623C579-C5B8-B413-0D5B-73A2EDEE8236}"/>
              </a:ext>
            </a:extLst>
          </p:cNvPr>
          <p:cNvGrpSpPr/>
          <p:nvPr/>
        </p:nvGrpSpPr>
        <p:grpSpPr>
          <a:xfrm>
            <a:off x="3271649" y="2805607"/>
            <a:ext cx="942432" cy="716917"/>
            <a:chOff x="3781293" y="4490419"/>
            <a:chExt cx="1698172" cy="1277257"/>
          </a:xfrm>
        </p:grpSpPr>
        <p:sp>
          <p:nvSpPr>
            <p:cNvPr id="24" name="משושה 23">
              <a:extLst>
                <a:ext uri="{FF2B5EF4-FFF2-40B4-BE49-F238E27FC236}">
                  <a16:creationId xmlns:a16="http://schemas.microsoft.com/office/drawing/2014/main" id="{7EAA7DD2-68EA-2555-DFC7-FCFE2A7E5FF0}"/>
                </a:ext>
              </a:extLst>
            </p:cNvPr>
            <p:cNvSpPr/>
            <p:nvPr/>
          </p:nvSpPr>
          <p:spPr>
            <a:xfrm>
              <a:off x="3781293" y="4490419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25" name="Picture 14" descr="תוצאת תמונה עבור Cyber icon">
              <a:extLst>
                <a:ext uri="{FF2B5EF4-FFF2-40B4-BE49-F238E27FC236}">
                  <a16:creationId xmlns:a16="http://schemas.microsoft.com/office/drawing/2014/main" id="{D32F6C50-D193-110D-AE0C-C0970083A6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29636" y="4668405"/>
              <a:ext cx="981023" cy="65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146">
              <a:extLst>
                <a:ext uri="{FF2B5EF4-FFF2-40B4-BE49-F238E27FC236}">
                  <a16:creationId xmlns:a16="http://schemas.microsoft.com/office/drawing/2014/main" id="{B05A689F-ACCB-B335-2696-B6DBB0DCC47B}"/>
                </a:ext>
              </a:extLst>
            </p:cNvPr>
            <p:cNvSpPr txBox="1"/>
            <p:nvPr/>
          </p:nvSpPr>
          <p:spPr>
            <a:xfrm>
              <a:off x="4105746" y="5280028"/>
              <a:ext cx="1063776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סייבר</a:t>
              </a:r>
            </a:p>
          </p:txBody>
        </p:sp>
      </p:grpSp>
      <p:grpSp>
        <p:nvGrpSpPr>
          <p:cNvPr id="27" name="קבוצה 26">
            <a:extLst>
              <a:ext uri="{FF2B5EF4-FFF2-40B4-BE49-F238E27FC236}">
                <a16:creationId xmlns:a16="http://schemas.microsoft.com/office/drawing/2014/main" id="{95D6D470-9FB0-5FBC-8F7B-3B0DB50ECEE8}"/>
              </a:ext>
            </a:extLst>
          </p:cNvPr>
          <p:cNvGrpSpPr/>
          <p:nvPr/>
        </p:nvGrpSpPr>
        <p:grpSpPr>
          <a:xfrm>
            <a:off x="3279808" y="1966884"/>
            <a:ext cx="954531" cy="716430"/>
            <a:chOff x="5276263" y="3786478"/>
            <a:chExt cx="1698172" cy="1277257"/>
          </a:xfrm>
        </p:grpSpPr>
        <p:sp>
          <p:nvSpPr>
            <p:cNvPr id="31" name="משושה 30">
              <a:extLst>
                <a:ext uri="{FF2B5EF4-FFF2-40B4-BE49-F238E27FC236}">
                  <a16:creationId xmlns:a16="http://schemas.microsoft.com/office/drawing/2014/main" id="{C1A4EFAE-C2EE-82C6-57F2-ED8591CA8771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32" name="Picture 8" descr="תוצאת תמונה עבור Missile attack icon">
              <a:extLst>
                <a:ext uri="{FF2B5EF4-FFF2-40B4-BE49-F238E27FC236}">
                  <a16:creationId xmlns:a16="http://schemas.microsoft.com/office/drawing/2014/main" id="{5EAABACE-9E02-F995-76A7-8009DE986A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29" t="48718" r="26754" b="29916"/>
            <a:stretch/>
          </p:blipFill>
          <p:spPr bwMode="auto">
            <a:xfrm>
              <a:off x="5708168" y="3924453"/>
              <a:ext cx="778829" cy="699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147">
              <a:extLst>
                <a:ext uri="{FF2B5EF4-FFF2-40B4-BE49-F238E27FC236}">
                  <a16:creationId xmlns:a16="http://schemas.microsoft.com/office/drawing/2014/main" id="{EC6D420D-6C23-7EB8-A0DC-303D22CB7C33}"/>
                </a:ext>
              </a:extLst>
            </p:cNvPr>
            <p:cNvSpPr txBox="1"/>
            <p:nvPr/>
          </p:nvSpPr>
          <p:spPr>
            <a:xfrm>
              <a:off x="5548785" y="4563720"/>
              <a:ext cx="1063775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טילים</a:t>
              </a:r>
            </a:p>
          </p:txBody>
        </p:sp>
      </p:grpSp>
      <p:grpSp>
        <p:nvGrpSpPr>
          <p:cNvPr id="34" name="קבוצה 33">
            <a:extLst>
              <a:ext uri="{FF2B5EF4-FFF2-40B4-BE49-F238E27FC236}">
                <a16:creationId xmlns:a16="http://schemas.microsoft.com/office/drawing/2014/main" id="{A864FEDA-8B6D-C540-7EB1-2DC7022753B8}"/>
              </a:ext>
            </a:extLst>
          </p:cNvPr>
          <p:cNvGrpSpPr/>
          <p:nvPr/>
        </p:nvGrpSpPr>
        <p:grpSpPr>
          <a:xfrm>
            <a:off x="7522793" y="3342243"/>
            <a:ext cx="944377" cy="869692"/>
            <a:chOff x="9732151" y="3142466"/>
            <a:chExt cx="1698172" cy="1334480"/>
          </a:xfrm>
        </p:grpSpPr>
        <p:sp>
          <p:nvSpPr>
            <p:cNvPr id="35" name="משושה 34">
              <a:extLst>
                <a:ext uri="{FF2B5EF4-FFF2-40B4-BE49-F238E27FC236}">
                  <a16:creationId xmlns:a16="http://schemas.microsoft.com/office/drawing/2014/main" id="{20EA65EF-8C23-7B47-87E7-4B5DEE193716}"/>
                </a:ext>
              </a:extLst>
            </p:cNvPr>
            <p:cNvSpPr/>
            <p:nvPr/>
          </p:nvSpPr>
          <p:spPr>
            <a:xfrm>
              <a:off x="9732151" y="3142466"/>
              <a:ext cx="1698172" cy="1277257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31859C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36" name="Picture 21" descr="תוצאת תמונה עבור Earthquake icon">
              <a:extLst>
                <a:ext uri="{FF2B5EF4-FFF2-40B4-BE49-F238E27FC236}">
                  <a16:creationId xmlns:a16="http://schemas.microsoft.com/office/drawing/2014/main" id="{47CACCD5-E0F6-999F-CE00-11BAB2558B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8206" y="3253667"/>
              <a:ext cx="500843" cy="500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153">
              <a:extLst>
                <a:ext uri="{FF2B5EF4-FFF2-40B4-BE49-F238E27FC236}">
                  <a16:creationId xmlns:a16="http://schemas.microsoft.com/office/drawing/2014/main" id="{EA794F0A-60C9-41D2-9728-3080B2895109}"/>
                </a:ext>
              </a:extLst>
            </p:cNvPr>
            <p:cNvSpPr txBox="1"/>
            <p:nvPr/>
          </p:nvSpPr>
          <p:spPr>
            <a:xfrm>
              <a:off x="9753952" y="3754511"/>
              <a:ext cx="1398329" cy="72243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רעידת אדמה</a:t>
              </a:r>
            </a:p>
          </p:txBody>
        </p:sp>
      </p:grpSp>
      <p:grpSp>
        <p:nvGrpSpPr>
          <p:cNvPr id="38" name="קבוצה 37">
            <a:extLst>
              <a:ext uri="{FF2B5EF4-FFF2-40B4-BE49-F238E27FC236}">
                <a16:creationId xmlns:a16="http://schemas.microsoft.com/office/drawing/2014/main" id="{0D8EA5FD-4D5C-ECBC-2E0D-6C988ED4CFDD}"/>
              </a:ext>
            </a:extLst>
          </p:cNvPr>
          <p:cNvGrpSpPr/>
          <p:nvPr/>
        </p:nvGrpSpPr>
        <p:grpSpPr>
          <a:xfrm>
            <a:off x="7553230" y="1510836"/>
            <a:ext cx="972342" cy="890869"/>
            <a:chOff x="1577786" y="2280537"/>
            <a:chExt cx="942432" cy="729618"/>
          </a:xfrm>
        </p:grpSpPr>
        <p:sp>
          <p:nvSpPr>
            <p:cNvPr id="39" name="משושה 38">
              <a:extLst>
                <a:ext uri="{FF2B5EF4-FFF2-40B4-BE49-F238E27FC236}">
                  <a16:creationId xmlns:a16="http://schemas.microsoft.com/office/drawing/2014/main" id="{EC1672E5-F954-EF74-2FA9-03ABE5677ECE}"/>
                </a:ext>
              </a:extLst>
            </p:cNvPr>
            <p:cNvSpPr/>
            <p:nvPr/>
          </p:nvSpPr>
          <p:spPr>
            <a:xfrm>
              <a:off x="1577787" y="2293238"/>
              <a:ext cx="942431" cy="681569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4BACC6">
                  <a:lumMod val="75000"/>
                </a:srgb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40" name="Picture 23" descr="תוצאת תמונה עבור Forest fire icon">
              <a:extLst>
                <a:ext uri="{FF2B5EF4-FFF2-40B4-BE49-F238E27FC236}">
                  <a16:creationId xmlns:a16="http://schemas.microsoft.com/office/drawing/2014/main" id="{CFDB3DFE-2A3B-D385-99E4-7DAB942E4C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922" y="2280537"/>
              <a:ext cx="496986" cy="496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155">
              <a:extLst>
                <a:ext uri="{FF2B5EF4-FFF2-40B4-BE49-F238E27FC236}">
                  <a16:creationId xmlns:a16="http://schemas.microsoft.com/office/drawing/2014/main" id="{848693C2-5CE0-35F5-F79E-CFAD15411207}"/>
                </a:ext>
              </a:extLst>
            </p:cNvPr>
            <p:cNvSpPr txBox="1"/>
            <p:nvPr/>
          </p:nvSpPr>
          <p:spPr>
            <a:xfrm>
              <a:off x="1577786" y="2702378"/>
              <a:ext cx="791747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שריפות</a:t>
              </a:r>
            </a:p>
          </p:txBody>
        </p:sp>
      </p:grpSp>
      <p:grpSp>
        <p:nvGrpSpPr>
          <p:cNvPr id="42" name="קבוצה 41">
            <a:extLst>
              <a:ext uri="{FF2B5EF4-FFF2-40B4-BE49-F238E27FC236}">
                <a16:creationId xmlns:a16="http://schemas.microsoft.com/office/drawing/2014/main" id="{103F93DB-1A74-3EB3-F656-D3214FD2189A}"/>
              </a:ext>
            </a:extLst>
          </p:cNvPr>
          <p:cNvGrpSpPr/>
          <p:nvPr/>
        </p:nvGrpSpPr>
        <p:grpSpPr>
          <a:xfrm>
            <a:off x="7522793" y="4247383"/>
            <a:ext cx="967650" cy="849339"/>
            <a:chOff x="8251691" y="1036026"/>
            <a:chExt cx="1698172" cy="1315759"/>
          </a:xfrm>
        </p:grpSpPr>
        <p:sp>
          <p:nvSpPr>
            <p:cNvPr id="43" name="משושה 42">
              <a:extLst>
                <a:ext uri="{FF2B5EF4-FFF2-40B4-BE49-F238E27FC236}">
                  <a16:creationId xmlns:a16="http://schemas.microsoft.com/office/drawing/2014/main" id="{7FF740F0-C0E0-EA34-322F-4D4A01F810A1}"/>
                </a:ext>
              </a:extLst>
            </p:cNvPr>
            <p:cNvSpPr/>
            <p:nvPr/>
          </p:nvSpPr>
          <p:spPr>
            <a:xfrm>
              <a:off x="8251691" y="1036026"/>
              <a:ext cx="1698172" cy="1277257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4BACC6">
                  <a:lumMod val="75000"/>
                </a:srgb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44" name="TextBox 135">
              <a:extLst>
                <a:ext uri="{FF2B5EF4-FFF2-40B4-BE49-F238E27FC236}">
                  <a16:creationId xmlns:a16="http://schemas.microsoft.com/office/drawing/2014/main" id="{A2A55392-60BF-5C24-2064-7A3F138BF7CA}"/>
                </a:ext>
              </a:extLst>
            </p:cNvPr>
            <p:cNvSpPr txBox="1"/>
            <p:nvPr/>
          </p:nvSpPr>
          <p:spPr>
            <a:xfrm>
              <a:off x="8523357" y="1784955"/>
              <a:ext cx="1196339" cy="5668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הצפות</a:t>
              </a:r>
            </a:p>
          </p:txBody>
        </p:sp>
        <p:pic>
          <p:nvPicPr>
            <p:cNvPr id="45" name="Picture 29" descr="תוצאת תמונה עבור Floods icon">
              <a:extLst>
                <a:ext uri="{FF2B5EF4-FFF2-40B4-BE49-F238E27FC236}">
                  <a16:creationId xmlns:a16="http://schemas.microsoft.com/office/drawing/2014/main" id="{91EA957B-A3AC-2591-CA34-C1542BCB30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5132" y="1134656"/>
              <a:ext cx="715962" cy="715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קבוצה 45">
            <a:extLst>
              <a:ext uri="{FF2B5EF4-FFF2-40B4-BE49-F238E27FC236}">
                <a16:creationId xmlns:a16="http://schemas.microsoft.com/office/drawing/2014/main" id="{02D6936E-544F-4AFB-7A45-96CC5ABC8889}"/>
              </a:ext>
            </a:extLst>
          </p:cNvPr>
          <p:cNvGrpSpPr/>
          <p:nvPr/>
        </p:nvGrpSpPr>
        <p:grpSpPr>
          <a:xfrm>
            <a:off x="7563806" y="2407860"/>
            <a:ext cx="919106" cy="907472"/>
            <a:chOff x="2300835" y="3742937"/>
            <a:chExt cx="1698172" cy="1348351"/>
          </a:xfrm>
        </p:grpSpPr>
        <p:sp>
          <p:nvSpPr>
            <p:cNvPr id="47" name="משושה 46">
              <a:extLst>
                <a:ext uri="{FF2B5EF4-FFF2-40B4-BE49-F238E27FC236}">
                  <a16:creationId xmlns:a16="http://schemas.microsoft.com/office/drawing/2014/main" id="{5FA8A7FF-6D6D-13F9-9D83-1A62151E68D7}"/>
                </a:ext>
              </a:extLst>
            </p:cNvPr>
            <p:cNvSpPr/>
            <p:nvPr/>
          </p:nvSpPr>
          <p:spPr>
            <a:xfrm>
              <a:off x="2300835" y="3742937"/>
              <a:ext cx="1698172" cy="1277257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31859C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48" name="Picture 16" descr="תוצאת תמונה עבור Tsunamן icon">
              <a:extLst>
                <a:ext uri="{FF2B5EF4-FFF2-40B4-BE49-F238E27FC236}">
                  <a16:creationId xmlns:a16="http://schemas.microsoft.com/office/drawing/2014/main" id="{694324D6-E57F-DA72-C8A9-3754207357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3138" y="3844871"/>
              <a:ext cx="664028" cy="664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TextBox 163">
              <a:extLst>
                <a:ext uri="{FF2B5EF4-FFF2-40B4-BE49-F238E27FC236}">
                  <a16:creationId xmlns:a16="http://schemas.microsoft.com/office/drawing/2014/main" id="{D6C03389-1FB4-E477-8B4D-8EB56E7A9D90}"/>
                </a:ext>
              </a:extLst>
            </p:cNvPr>
            <p:cNvSpPr txBox="1"/>
            <p:nvPr/>
          </p:nvSpPr>
          <p:spPr>
            <a:xfrm>
              <a:off x="2564100" y="4514516"/>
              <a:ext cx="1201638" cy="57677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צונאמי</a:t>
              </a:r>
            </a:p>
          </p:txBody>
        </p:sp>
      </p:grpSp>
      <p:sp>
        <p:nvSpPr>
          <p:cNvPr id="51" name="משושה 50">
            <a:extLst>
              <a:ext uri="{FF2B5EF4-FFF2-40B4-BE49-F238E27FC236}">
                <a16:creationId xmlns:a16="http://schemas.microsoft.com/office/drawing/2014/main" id="{8248CCE6-D966-0231-9558-9C8C5ED7AB45}"/>
              </a:ext>
            </a:extLst>
          </p:cNvPr>
          <p:cNvSpPr/>
          <p:nvPr/>
        </p:nvSpPr>
        <p:spPr>
          <a:xfrm>
            <a:off x="6691922" y="3846975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52" name="משושה 51">
            <a:extLst>
              <a:ext uri="{FF2B5EF4-FFF2-40B4-BE49-F238E27FC236}">
                <a16:creationId xmlns:a16="http://schemas.microsoft.com/office/drawing/2014/main" id="{F0C204ED-E446-02DD-B3A4-E6877BAB5516}"/>
              </a:ext>
            </a:extLst>
          </p:cNvPr>
          <p:cNvSpPr/>
          <p:nvPr/>
        </p:nvSpPr>
        <p:spPr>
          <a:xfrm>
            <a:off x="5881583" y="2440314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53" name="משושה 52">
            <a:extLst>
              <a:ext uri="{FF2B5EF4-FFF2-40B4-BE49-F238E27FC236}">
                <a16:creationId xmlns:a16="http://schemas.microsoft.com/office/drawing/2014/main" id="{A59CB2B0-F4BC-31F7-D52A-DE0FEC9A6FFF}"/>
              </a:ext>
            </a:extLst>
          </p:cNvPr>
          <p:cNvSpPr/>
          <p:nvPr/>
        </p:nvSpPr>
        <p:spPr>
          <a:xfrm>
            <a:off x="5834417" y="5147724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54" name="משושה 53">
            <a:extLst>
              <a:ext uri="{FF2B5EF4-FFF2-40B4-BE49-F238E27FC236}">
                <a16:creationId xmlns:a16="http://schemas.microsoft.com/office/drawing/2014/main" id="{4D753419-DE10-60B4-CBD8-D80FE253F4D2}"/>
              </a:ext>
            </a:extLst>
          </p:cNvPr>
          <p:cNvSpPr/>
          <p:nvPr/>
        </p:nvSpPr>
        <p:spPr>
          <a:xfrm>
            <a:off x="6692166" y="4745856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55" name="משושה 54">
            <a:extLst>
              <a:ext uri="{FF2B5EF4-FFF2-40B4-BE49-F238E27FC236}">
                <a16:creationId xmlns:a16="http://schemas.microsoft.com/office/drawing/2014/main" id="{B585BD67-BC0E-79A9-A5D4-DDBB1AF7733C}"/>
              </a:ext>
            </a:extLst>
          </p:cNvPr>
          <p:cNvSpPr/>
          <p:nvPr/>
        </p:nvSpPr>
        <p:spPr>
          <a:xfrm>
            <a:off x="5861547" y="3315332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56" name="משושה 55">
            <a:extLst>
              <a:ext uri="{FF2B5EF4-FFF2-40B4-BE49-F238E27FC236}">
                <a16:creationId xmlns:a16="http://schemas.microsoft.com/office/drawing/2014/main" id="{9513414F-6B3E-B707-6596-0D74307378A1}"/>
              </a:ext>
            </a:extLst>
          </p:cNvPr>
          <p:cNvSpPr/>
          <p:nvPr/>
        </p:nvSpPr>
        <p:spPr>
          <a:xfrm>
            <a:off x="5866111" y="4256038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57" name="משושה 56">
            <a:extLst>
              <a:ext uri="{FF2B5EF4-FFF2-40B4-BE49-F238E27FC236}">
                <a16:creationId xmlns:a16="http://schemas.microsoft.com/office/drawing/2014/main" id="{C76B53BB-88B6-9673-B5A3-C0A76E2E15A4}"/>
              </a:ext>
            </a:extLst>
          </p:cNvPr>
          <p:cNvSpPr/>
          <p:nvPr/>
        </p:nvSpPr>
        <p:spPr>
          <a:xfrm>
            <a:off x="6709170" y="2863074"/>
            <a:ext cx="942431" cy="845509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58" name="משושה 57">
            <a:extLst>
              <a:ext uri="{FF2B5EF4-FFF2-40B4-BE49-F238E27FC236}">
                <a16:creationId xmlns:a16="http://schemas.microsoft.com/office/drawing/2014/main" id="{18A0621B-AD0C-E920-5FE1-8C78D6E03A93}"/>
              </a:ext>
            </a:extLst>
          </p:cNvPr>
          <p:cNvSpPr/>
          <p:nvPr/>
        </p:nvSpPr>
        <p:spPr>
          <a:xfrm>
            <a:off x="6728085" y="1955466"/>
            <a:ext cx="942431" cy="766006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pic>
        <p:nvPicPr>
          <p:cNvPr id="59" name="Picture 8" descr="Chemical Weapon Svg Png Icon Free Download (#536420) - OnlineWebFonts.COM">
            <a:extLst>
              <a:ext uri="{FF2B5EF4-FFF2-40B4-BE49-F238E27FC236}">
                <a16:creationId xmlns:a16="http://schemas.microsoft.com/office/drawing/2014/main" id="{4C0E6E02-958E-B100-891A-E621C6E68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792" y="1519606"/>
            <a:ext cx="423292" cy="4232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כותרת 1">
            <a:extLst>
              <a:ext uri="{FF2B5EF4-FFF2-40B4-BE49-F238E27FC236}">
                <a16:creationId xmlns:a16="http://schemas.microsoft.com/office/drawing/2014/main" id="{6BA3886A-53B3-0B38-3C18-4F9FFAAF479A}"/>
              </a:ext>
            </a:extLst>
          </p:cNvPr>
          <p:cNvSpPr txBox="1">
            <a:spLocks/>
          </p:cNvSpPr>
          <p:nvPr/>
        </p:nvSpPr>
        <p:spPr>
          <a:xfrm>
            <a:off x="8575516" y="1346604"/>
            <a:ext cx="2971025" cy="151647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ssistant" pitchFamily="2" charset="-79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j-ea"/>
                <a:cs typeface="Assistant" pitchFamily="2" charset="-79"/>
              </a:rPr>
              <a:t>41</a:t>
            </a:r>
          </a:p>
        </p:txBody>
      </p:sp>
      <p:grpSp>
        <p:nvGrpSpPr>
          <p:cNvPr id="61" name="קבוצה 60">
            <a:extLst>
              <a:ext uri="{FF2B5EF4-FFF2-40B4-BE49-F238E27FC236}">
                <a16:creationId xmlns:a16="http://schemas.microsoft.com/office/drawing/2014/main" id="{9EF0DC74-5167-CEE0-5490-365D48B08B83}"/>
              </a:ext>
            </a:extLst>
          </p:cNvPr>
          <p:cNvGrpSpPr/>
          <p:nvPr/>
        </p:nvGrpSpPr>
        <p:grpSpPr>
          <a:xfrm>
            <a:off x="8366982" y="1955466"/>
            <a:ext cx="942432" cy="833966"/>
            <a:chOff x="8251691" y="3810122"/>
            <a:chExt cx="1698172" cy="1277257"/>
          </a:xfrm>
        </p:grpSpPr>
        <p:sp>
          <p:nvSpPr>
            <p:cNvPr id="62" name="משושה 61">
              <a:extLst>
                <a:ext uri="{FF2B5EF4-FFF2-40B4-BE49-F238E27FC236}">
                  <a16:creationId xmlns:a16="http://schemas.microsoft.com/office/drawing/2014/main" id="{F7D27194-0270-387C-5139-2FFABBB62AB0}"/>
                </a:ext>
              </a:extLst>
            </p:cNvPr>
            <p:cNvSpPr/>
            <p:nvPr/>
          </p:nvSpPr>
          <p:spPr>
            <a:xfrm>
              <a:off x="8251691" y="3810122"/>
              <a:ext cx="1698172" cy="1277257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63" name="Picture 10" descr="תוצאת תמונה עבור water icom">
              <a:extLst>
                <a:ext uri="{FF2B5EF4-FFF2-40B4-BE49-F238E27FC236}">
                  <a16:creationId xmlns:a16="http://schemas.microsoft.com/office/drawing/2014/main" id="{F6F16136-C200-31BC-1DA4-A977B45D17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1062" y="4419723"/>
              <a:ext cx="144103" cy="144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TextBox 142">
              <a:extLst>
                <a:ext uri="{FF2B5EF4-FFF2-40B4-BE49-F238E27FC236}">
                  <a16:creationId xmlns:a16="http://schemas.microsoft.com/office/drawing/2014/main" id="{C7E50A2A-BA8E-E9B7-88E3-DE84160F75C7}"/>
                </a:ext>
              </a:extLst>
            </p:cNvPr>
            <p:cNvSpPr txBox="1"/>
            <p:nvPr/>
          </p:nvSpPr>
          <p:spPr>
            <a:xfrm>
              <a:off x="8272890" y="4700074"/>
              <a:ext cx="1428146" cy="3770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תקלות מים</a:t>
              </a:r>
            </a:p>
          </p:txBody>
        </p:sp>
        <p:pic>
          <p:nvPicPr>
            <p:cNvPr id="65" name="Picture 12" descr="תוצאת תמונה עבור water icom">
              <a:extLst>
                <a:ext uri="{FF2B5EF4-FFF2-40B4-BE49-F238E27FC236}">
                  <a16:creationId xmlns:a16="http://schemas.microsoft.com/office/drawing/2014/main" id="{EDAFD1D4-AF7D-49BA-A3B4-2B85ABBC5B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65" t="27307" r="27626" b="54673"/>
            <a:stretch/>
          </p:blipFill>
          <p:spPr bwMode="auto">
            <a:xfrm>
              <a:off x="8674404" y="3962485"/>
              <a:ext cx="656835" cy="623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קבוצה 65">
            <a:extLst>
              <a:ext uri="{FF2B5EF4-FFF2-40B4-BE49-F238E27FC236}">
                <a16:creationId xmlns:a16="http://schemas.microsoft.com/office/drawing/2014/main" id="{DD1DB7E4-B3F2-CD23-E542-179C56B46B3F}"/>
              </a:ext>
            </a:extLst>
          </p:cNvPr>
          <p:cNvGrpSpPr/>
          <p:nvPr/>
        </p:nvGrpSpPr>
        <p:grpSpPr>
          <a:xfrm>
            <a:off x="8258734" y="2868414"/>
            <a:ext cx="1033600" cy="883120"/>
            <a:chOff x="9567877" y="1756355"/>
            <a:chExt cx="1862446" cy="1348776"/>
          </a:xfrm>
        </p:grpSpPr>
        <p:sp>
          <p:nvSpPr>
            <p:cNvPr id="67" name="משושה 66">
              <a:extLst>
                <a:ext uri="{FF2B5EF4-FFF2-40B4-BE49-F238E27FC236}">
                  <a16:creationId xmlns:a16="http://schemas.microsoft.com/office/drawing/2014/main" id="{D8193428-BF24-7852-B969-E4C227B85608}"/>
                </a:ext>
              </a:extLst>
            </p:cNvPr>
            <p:cNvSpPr/>
            <p:nvPr/>
          </p:nvSpPr>
          <p:spPr>
            <a:xfrm>
              <a:off x="9732151" y="1756355"/>
              <a:ext cx="1698172" cy="1277257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68" name="Picture 4" descr="תוצאת תמונה עבור energy icom">
              <a:extLst>
                <a:ext uri="{FF2B5EF4-FFF2-40B4-BE49-F238E27FC236}">
                  <a16:creationId xmlns:a16="http://schemas.microsoft.com/office/drawing/2014/main" id="{E7A793A4-CFD8-FF66-7E5C-52D824252F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72" t="20142" r="18792" b="62505"/>
            <a:stretch/>
          </p:blipFill>
          <p:spPr bwMode="auto">
            <a:xfrm>
              <a:off x="10233279" y="1871518"/>
              <a:ext cx="695915" cy="7768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TextBox 134">
              <a:extLst>
                <a:ext uri="{FF2B5EF4-FFF2-40B4-BE49-F238E27FC236}">
                  <a16:creationId xmlns:a16="http://schemas.microsoft.com/office/drawing/2014/main" id="{7732A660-8DC4-9FA2-DD76-7461E3E80999}"/>
                </a:ext>
              </a:extLst>
            </p:cNvPr>
            <p:cNvSpPr txBox="1"/>
            <p:nvPr/>
          </p:nvSpPr>
          <p:spPr>
            <a:xfrm>
              <a:off x="9567877" y="2447044"/>
              <a:ext cx="1532911" cy="6580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הפסקות חשמל</a:t>
              </a:r>
            </a:p>
          </p:txBody>
        </p:sp>
      </p:grpSp>
      <p:grpSp>
        <p:nvGrpSpPr>
          <p:cNvPr id="70" name="קבוצה 69">
            <a:extLst>
              <a:ext uri="{FF2B5EF4-FFF2-40B4-BE49-F238E27FC236}">
                <a16:creationId xmlns:a16="http://schemas.microsoft.com/office/drawing/2014/main" id="{7407143D-C972-F118-8C00-1C1BB244C8F2}"/>
              </a:ext>
            </a:extLst>
          </p:cNvPr>
          <p:cNvGrpSpPr/>
          <p:nvPr/>
        </p:nvGrpSpPr>
        <p:grpSpPr>
          <a:xfrm>
            <a:off x="9145013" y="3328371"/>
            <a:ext cx="942697" cy="836293"/>
            <a:chOff x="10019721" y="3325661"/>
            <a:chExt cx="942697" cy="836293"/>
          </a:xfrm>
        </p:grpSpPr>
        <p:sp>
          <p:nvSpPr>
            <p:cNvPr id="71" name="משושה 70">
              <a:extLst>
                <a:ext uri="{FF2B5EF4-FFF2-40B4-BE49-F238E27FC236}">
                  <a16:creationId xmlns:a16="http://schemas.microsoft.com/office/drawing/2014/main" id="{CE76C6E4-9471-B77E-D409-3EA1B46D1910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72" name="Picture 34" descr="Water Pollution free vector icons designed by Freepik | Water pollution,  Vector icon design, Vector icons">
              <a:extLst>
                <a:ext uri="{FF2B5EF4-FFF2-40B4-BE49-F238E27FC236}">
                  <a16:creationId xmlns:a16="http://schemas.microsoft.com/office/drawing/2014/main" id="{9BECCBBA-A49D-AFE2-7FBB-5D00BD8277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5675" y="3438315"/>
              <a:ext cx="576444" cy="41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TextBox 134">
              <a:extLst>
                <a:ext uri="{FF2B5EF4-FFF2-40B4-BE49-F238E27FC236}">
                  <a16:creationId xmlns:a16="http://schemas.microsoft.com/office/drawing/2014/main" id="{E10D2442-88ED-D9FD-537A-7F7FA99A2897}"/>
                </a:ext>
              </a:extLst>
            </p:cNvPr>
            <p:cNvSpPr txBox="1"/>
            <p:nvPr/>
          </p:nvSpPr>
          <p:spPr>
            <a:xfrm>
              <a:off x="10019721" y="3832370"/>
              <a:ext cx="850718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זיהום ים</a:t>
              </a:r>
            </a:p>
          </p:txBody>
        </p:sp>
      </p:grpSp>
      <p:grpSp>
        <p:nvGrpSpPr>
          <p:cNvPr id="74" name="קבוצה 73">
            <a:extLst>
              <a:ext uri="{FF2B5EF4-FFF2-40B4-BE49-F238E27FC236}">
                <a16:creationId xmlns:a16="http://schemas.microsoft.com/office/drawing/2014/main" id="{5F59083D-7889-6FB7-4587-A9DAE1451DAD}"/>
              </a:ext>
            </a:extLst>
          </p:cNvPr>
          <p:cNvGrpSpPr/>
          <p:nvPr/>
        </p:nvGrpSpPr>
        <p:grpSpPr>
          <a:xfrm>
            <a:off x="9884310" y="3789471"/>
            <a:ext cx="998296" cy="836293"/>
            <a:chOff x="9964122" y="3325661"/>
            <a:chExt cx="998296" cy="836293"/>
          </a:xfrm>
        </p:grpSpPr>
        <p:sp>
          <p:nvSpPr>
            <p:cNvPr id="75" name="משושה 74">
              <a:extLst>
                <a:ext uri="{FF2B5EF4-FFF2-40B4-BE49-F238E27FC236}">
                  <a16:creationId xmlns:a16="http://schemas.microsoft.com/office/drawing/2014/main" id="{75BD1854-3907-745A-AE6C-89B9AC345A9F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76" name="TextBox 134">
              <a:extLst>
                <a:ext uri="{FF2B5EF4-FFF2-40B4-BE49-F238E27FC236}">
                  <a16:creationId xmlns:a16="http://schemas.microsoft.com/office/drawing/2014/main" id="{A915BE22-2220-C725-70AC-E27602C36E13}"/>
                </a:ext>
              </a:extLst>
            </p:cNvPr>
            <p:cNvSpPr txBox="1"/>
            <p:nvPr/>
          </p:nvSpPr>
          <p:spPr>
            <a:xfrm>
              <a:off x="9964122" y="3832370"/>
              <a:ext cx="850718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חומ"ס</a:t>
              </a:r>
              <a:endPara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endParaRPr>
            </a:p>
          </p:txBody>
        </p:sp>
      </p:grpSp>
      <p:grpSp>
        <p:nvGrpSpPr>
          <p:cNvPr id="77" name="קבוצה 76">
            <a:extLst>
              <a:ext uri="{FF2B5EF4-FFF2-40B4-BE49-F238E27FC236}">
                <a16:creationId xmlns:a16="http://schemas.microsoft.com/office/drawing/2014/main" id="{3723AE13-1C67-131D-FB01-5ADD7EAAC54B}"/>
              </a:ext>
            </a:extLst>
          </p:cNvPr>
          <p:cNvGrpSpPr/>
          <p:nvPr/>
        </p:nvGrpSpPr>
        <p:grpSpPr>
          <a:xfrm>
            <a:off x="9046693" y="4246204"/>
            <a:ext cx="1022827" cy="866174"/>
            <a:chOff x="9939591" y="3325661"/>
            <a:chExt cx="1022827" cy="866174"/>
          </a:xfrm>
        </p:grpSpPr>
        <p:sp>
          <p:nvSpPr>
            <p:cNvPr id="78" name="משושה 77">
              <a:extLst>
                <a:ext uri="{FF2B5EF4-FFF2-40B4-BE49-F238E27FC236}">
                  <a16:creationId xmlns:a16="http://schemas.microsoft.com/office/drawing/2014/main" id="{453DE323-5B7E-417B-C39A-765DE9557A52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79" name="TextBox 134">
              <a:extLst>
                <a:ext uri="{FF2B5EF4-FFF2-40B4-BE49-F238E27FC236}">
                  <a16:creationId xmlns:a16="http://schemas.microsoft.com/office/drawing/2014/main" id="{7FA8B36D-902A-D7E4-D393-D78308CFB8FE}"/>
                </a:ext>
              </a:extLst>
            </p:cNvPr>
            <p:cNvSpPr txBox="1"/>
            <p:nvPr/>
          </p:nvSpPr>
          <p:spPr>
            <a:xfrm>
              <a:off x="9939591" y="3760948"/>
              <a:ext cx="837617" cy="4308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שריפות דלק/ גז</a:t>
              </a:r>
            </a:p>
          </p:txBody>
        </p:sp>
      </p:grpSp>
      <p:grpSp>
        <p:nvGrpSpPr>
          <p:cNvPr id="80" name="קבוצה 79">
            <a:extLst>
              <a:ext uri="{FF2B5EF4-FFF2-40B4-BE49-F238E27FC236}">
                <a16:creationId xmlns:a16="http://schemas.microsoft.com/office/drawing/2014/main" id="{4AB4DDF5-98B4-6882-4C8E-E7D0DEDB3F66}"/>
              </a:ext>
            </a:extLst>
          </p:cNvPr>
          <p:cNvGrpSpPr/>
          <p:nvPr/>
        </p:nvGrpSpPr>
        <p:grpSpPr>
          <a:xfrm>
            <a:off x="8257966" y="3770680"/>
            <a:ext cx="1022827" cy="866174"/>
            <a:chOff x="9939591" y="3325661"/>
            <a:chExt cx="1022827" cy="866174"/>
          </a:xfrm>
        </p:grpSpPr>
        <p:sp>
          <p:nvSpPr>
            <p:cNvPr id="81" name="משושה 80">
              <a:extLst>
                <a:ext uri="{FF2B5EF4-FFF2-40B4-BE49-F238E27FC236}">
                  <a16:creationId xmlns:a16="http://schemas.microsoft.com/office/drawing/2014/main" id="{ED25ADD2-AD6A-5E1E-B1B6-755B80E35BD9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82" name="TextBox 134">
              <a:extLst>
                <a:ext uri="{FF2B5EF4-FFF2-40B4-BE49-F238E27FC236}">
                  <a16:creationId xmlns:a16="http://schemas.microsoft.com/office/drawing/2014/main" id="{53902A4F-FEF2-4062-478E-A4F9E8C4E125}"/>
                </a:ext>
              </a:extLst>
            </p:cNvPr>
            <p:cNvSpPr txBox="1"/>
            <p:nvPr/>
          </p:nvSpPr>
          <p:spPr>
            <a:xfrm>
              <a:off x="9939591" y="3760948"/>
              <a:ext cx="837617" cy="4308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תאונות תחבורה</a:t>
              </a:r>
            </a:p>
          </p:txBody>
        </p:sp>
      </p:grpSp>
      <p:grpSp>
        <p:nvGrpSpPr>
          <p:cNvPr id="83" name="קבוצה 82">
            <a:extLst>
              <a:ext uri="{FF2B5EF4-FFF2-40B4-BE49-F238E27FC236}">
                <a16:creationId xmlns:a16="http://schemas.microsoft.com/office/drawing/2014/main" id="{A35F623E-26B5-3803-6250-396CF473906C}"/>
              </a:ext>
            </a:extLst>
          </p:cNvPr>
          <p:cNvGrpSpPr/>
          <p:nvPr/>
        </p:nvGrpSpPr>
        <p:grpSpPr>
          <a:xfrm>
            <a:off x="8233607" y="4684484"/>
            <a:ext cx="1022827" cy="866174"/>
            <a:chOff x="9939591" y="3325661"/>
            <a:chExt cx="1022827" cy="866174"/>
          </a:xfrm>
        </p:grpSpPr>
        <p:sp>
          <p:nvSpPr>
            <p:cNvPr id="84" name="משושה 83">
              <a:extLst>
                <a:ext uri="{FF2B5EF4-FFF2-40B4-BE49-F238E27FC236}">
                  <a16:creationId xmlns:a16="http://schemas.microsoft.com/office/drawing/2014/main" id="{AE15A1F1-E19D-2EE1-A3A8-F5940D61EBA9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85" name="TextBox 134">
              <a:extLst>
                <a:ext uri="{FF2B5EF4-FFF2-40B4-BE49-F238E27FC236}">
                  <a16:creationId xmlns:a16="http://schemas.microsoft.com/office/drawing/2014/main" id="{44C07249-A90F-B646-D9FE-CE1A4B69E46D}"/>
                </a:ext>
              </a:extLst>
            </p:cNvPr>
            <p:cNvSpPr txBox="1"/>
            <p:nvPr/>
          </p:nvSpPr>
          <p:spPr>
            <a:xfrm>
              <a:off x="9939591" y="3760948"/>
              <a:ext cx="837617" cy="4308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תקלה רדיולוגית</a:t>
              </a:r>
            </a:p>
          </p:txBody>
        </p:sp>
      </p:grpSp>
      <p:pic>
        <p:nvPicPr>
          <p:cNvPr id="86" name="Picture 7" descr="http://www.arrowcleanersinc.com/website.png">
            <a:extLst>
              <a:ext uri="{FF2B5EF4-FFF2-40B4-BE49-F238E27FC236}">
                <a16:creationId xmlns:a16="http://schemas.microsoft.com/office/drawing/2014/main" id="{3341F927-1631-F284-D4DC-83E5EF7D4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1705" flipH="1">
            <a:off x="10872731" y="4638661"/>
            <a:ext cx="758841" cy="70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" name="TextBox 22">
            <a:extLst>
              <a:ext uri="{FF2B5EF4-FFF2-40B4-BE49-F238E27FC236}">
                <a16:creationId xmlns:a16="http://schemas.microsoft.com/office/drawing/2014/main" id="{3F227CF8-71F1-89A3-2153-FDC19BA5EC59}"/>
              </a:ext>
            </a:extLst>
          </p:cNvPr>
          <p:cNvSpPr txBox="1">
            <a:spLocks noChangeArrowheads="1"/>
          </p:cNvSpPr>
          <p:nvPr/>
        </p:nvSpPr>
        <p:spPr bwMode="auto">
          <a:xfrm rot="20289731">
            <a:off x="8343164" y="5441614"/>
            <a:ext cx="2497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rPr>
              <a:t>איומים הנובעים מתקלות</a:t>
            </a:r>
          </a:p>
        </p:txBody>
      </p:sp>
      <p:sp>
        <p:nvSpPr>
          <p:cNvPr id="88" name="TextBox 145">
            <a:extLst>
              <a:ext uri="{FF2B5EF4-FFF2-40B4-BE49-F238E27FC236}">
                <a16:creationId xmlns:a16="http://schemas.microsoft.com/office/drawing/2014/main" id="{862B5896-FACC-355C-A0F0-7AB853648459}"/>
              </a:ext>
            </a:extLst>
          </p:cNvPr>
          <p:cNvSpPr txBox="1"/>
          <p:nvPr/>
        </p:nvSpPr>
        <p:spPr>
          <a:xfrm>
            <a:off x="6905173" y="2424499"/>
            <a:ext cx="58387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ארבה</a:t>
            </a:r>
          </a:p>
        </p:txBody>
      </p:sp>
      <p:sp>
        <p:nvSpPr>
          <p:cNvPr id="89" name="TextBox 145">
            <a:extLst>
              <a:ext uri="{FF2B5EF4-FFF2-40B4-BE49-F238E27FC236}">
                <a16:creationId xmlns:a16="http://schemas.microsoft.com/office/drawing/2014/main" id="{41516C73-F26F-9448-DB20-DC04154736A8}"/>
              </a:ext>
            </a:extLst>
          </p:cNvPr>
          <p:cNvSpPr txBox="1"/>
          <p:nvPr/>
        </p:nvSpPr>
        <p:spPr>
          <a:xfrm>
            <a:off x="6813484" y="3436085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בולעניים</a:t>
            </a:r>
          </a:p>
        </p:txBody>
      </p:sp>
      <p:sp>
        <p:nvSpPr>
          <p:cNvPr id="90" name="TextBox 145">
            <a:extLst>
              <a:ext uri="{FF2B5EF4-FFF2-40B4-BE49-F238E27FC236}">
                <a16:creationId xmlns:a16="http://schemas.microsoft.com/office/drawing/2014/main" id="{56A194E4-0BBB-78E3-558E-354ACDFEC6AE}"/>
              </a:ext>
            </a:extLst>
          </p:cNvPr>
          <p:cNvSpPr txBox="1"/>
          <p:nvPr/>
        </p:nvSpPr>
        <p:spPr>
          <a:xfrm>
            <a:off x="6803978" y="4268834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בצורת</a:t>
            </a:r>
          </a:p>
        </p:txBody>
      </p:sp>
      <p:sp>
        <p:nvSpPr>
          <p:cNvPr id="91" name="TextBox 145">
            <a:extLst>
              <a:ext uri="{FF2B5EF4-FFF2-40B4-BE49-F238E27FC236}">
                <a16:creationId xmlns:a16="http://schemas.microsoft.com/office/drawing/2014/main" id="{F180107E-AA38-923C-E44F-DA731DA64A8E}"/>
              </a:ext>
            </a:extLst>
          </p:cNvPr>
          <p:cNvSpPr txBox="1"/>
          <p:nvPr/>
        </p:nvSpPr>
        <p:spPr>
          <a:xfrm>
            <a:off x="6785682" y="5101538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גלי חום</a:t>
            </a:r>
          </a:p>
        </p:txBody>
      </p:sp>
      <p:sp>
        <p:nvSpPr>
          <p:cNvPr id="92" name="TextBox 145">
            <a:extLst>
              <a:ext uri="{FF2B5EF4-FFF2-40B4-BE49-F238E27FC236}">
                <a16:creationId xmlns:a16="http://schemas.microsoft.com/office/drawing/2014/main" id="{E075BC82-429E-22E4-DBCD-D6F08084A187}"/>
              </a:ext>
            </a:extLst>
          </p:cNvPr>
          <p:cNvSpPr txBox="1"/>
          <p:nvPr/>
        </p:nvSpPr>
        <p:spPr>
          <a:xfrm>
            <a:off x="5959610" y="2762608"/>
            <a:ext cx="75491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שפעת </a:t>
            </a:r>
            <a:r>
              <a:rPr kumimoji="0" lang="he-IL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פנדמית</a:t>
            </a:r>
            <a:endParaRPr kumimoji="0" lang="he-IL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Tahoma" panose="020B0604030504040204" pitchFamily="34" charset="0"/>
              <a:cs typeface="Assistant" pitchFamily="2" charset="-79"/>
            </a:endParaRPr>
          </a:p>
        </p:txBody>
      </p:sp>
      <p:sp>
        <p:nvSpPr>
          <p:cNvPr id="93" name="TextBox 145">
            <a:extLst>
              <a:ext uri="{FF2B5EF4-FFF2-40B4-BE49-F238E27FC236}">
                <a16:creationId xmlns:a16="http://schemas.microsoft.com/office/drawing/2014/main" id="{E0F699DC-C84A-D8D6-A580-604572C1B7B7}"/>
              </a:ext>
            </a:extLst>
          </p:cNvPr>
          <p:cNvSpPr txBox="1"/>
          <p:nvPr/>
        </p:nvSpPr>
        <p:spPr>
          <a:xfrm>
            <a:off x="5950091" y="3723460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שלג</a:t>
            </a:r>
          </a:p>
        </p:txBody>
      </p:sp>
      <p:sp>
        <p:nvSpPr>
          <p:cNvPr id="94" name="TextBox 145">
            <a:extLst>
              <a:ext uri="{FF2B5EF4-FFF2-40B4-BE49-F238E27FC236}">
                <a16:creationId xmlns:a16="http://schemas.microsoft.com/office/drawing/2014/main" id="{B521ACA7-6EC9-F232-0184-4D6FA549E4D8}"/>
              </a:ext>
            </a:extLst>
          </p:cNvPr>
          <p:cNvSpPr txBox="1"/>
          <p:nvPr/>
        </p:nvSpPr>
        <p:spPr>
          <a:xfrm>
            <a:off x="5941913" y="4357255"/>
            <a:ext cx="7549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נגעים בצומח</a:t>
            </a:r>
          </a:p>
        </p:txBody>
      </p:sp>
      <p:sp>
        <p:nvSpPr>
          <p:cNvPr id="95" name="TextBox 145">
            <a:extLst>
              <a:ext uri="{FF2B5EF4-FFF2-40B4-BE49-F238E27FC236}">
                <a16:creationId xmlns:a16="http://schemas.microsoft.com/office/drawing/2014/main" id="{4917BBFC-04D1-51A4-9B9D-146AC64242B1}"/>
              </a:ext>
            </a:extLst>
          </p:cNvPr>
          <p:cNvSpPr txBox="1"/>
          <p:nvPr/>
        </p:nvSpPr>
        <p:spPr>
          <a:xfrm>
            <a:off x="5896076" y="5546180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מדבור</a:t>
            </a:r>
          </a:p>
        </p:txBody>
      </p:sp>
      <p:sp>
        <p:nvSpPr>
          <p:cNvPr id="96" name="משושה 95">
            <a:extLst>
              <a:ext uri="{FF2B5EF4-FFF2-40B4-BE49-F238E27FC236}">
                <a16:creationId xmlns:a16="http://schemas.microsoft.com/office/drawing/2014/main" id="{A4E746B9-5D0A-AC08-2A88-87984FA37A56}"/>
              </a:ext>
            </a:extLst>
          </p:cNvPr>
          <p:cNvSpPr/>
          <p:nvPr/>
        </p:nvSpPr>
        <p:spPr>
          <a:xfrm>
            <a:off x="5038958" y="1992036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97" name="משושה 96">
            <a:extLst>
              <a:ext uri="{FF2B5EF4-FFF2-40B4-BE49-F238E27FC236}">
                <a16:creationId xmlns:a16="http://schemas.microsoft.com/office/drawing/2014/main" id="{6FC59FFF-40CD-BFEC-BA53-D20641AFDFCF}"/>
              </a:ext>
            </a:extLst>
          </p:cNvPr>
          <p:cNvSpPr/>
          <p:nvPr/>
        </p:nvSpPr>
        <p:spPr>
          <a:xfrm>
            <a:off x="4982827" y="4726341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98" name="משושה 97">
            <a:extLst>
              <a:ext uri="{FF2B5EF4-FFF2-40B4-BE49-F238E27FC236}">
                <a16:creationId xmlns:a16="http://schemas.microsoft.com/office/drawing/2014/main" id="{91097122-2340-0C4E-F05A-1F1BB87A9C2D}"/>
              </a:ext>
            </a:extLst>
          </p:cNvPr>
          <p:cNvSpPr/>
          <p:nvPr/>
        </p:nvSpPr>
        <p:spPr>
          <a:xfrm>
            <a:off x="5018922" y="2867054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99" name="משושה 98">
            <a:extLst>
              <a:ext uri="{FF2B5EF4-FFF2-40B4-BE49-F238E27FC236}">
                <a16:creationId xmlns:a16="http://schemas.microsoft.com/office/drawing/2014/main" id="{35BD71DA-2EB8-6757-2FFB-21774C4B92E5}"/>
              </a:ext>
            </a:extLst>
          </p:cNvPr>
          <p:cNvSpPr/>
          <p:nvPr/>
        </p:nvSpPr>
        <p:spPr>
          <a:xfrm>
            <a:off x="5014521" y="3834655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00" name="TextBox 145">
            <a:extLst>
              <a:ext uri="{FF2B5EF4-FFF2-40B4-BE49-F238E27FC236}">
                <a16:creationId xmlns:a16="http://schemas.microsoft.com/office/drawing/2014/main" id="{DE3D9348-0810-0D01-1928-97102F0BA4F5}"/>
              </a:ext>
            </a:extLst>
          </p:cNvPr>
          <p:cNvSpPr txBox="1"/>
          <p:nvPr/>
        </p:nvSpPr>
        <p:spPr>
          <a:xfrm>
            <a:off x="5071626" y="2475480"/>
            <a:ext cx="94057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סופת גשם</a:t>
            </a:r>
          </a:p>
        </p:txBody>
      </p:sp>
      <p:sp>
        <p:nvSpPr>
          <p:cNvPr id="101" name="TextBox 145">
            <a:extLst>
              <a:ext uri="{FF2B5EF4-FFF2-40B4-BE49-F238E27FC236}">
                <a16:creationId xmlns:a16="http://schemas.microsoft.com/office/drawing/2014/main" id="{ED66E90E-DB0A-403E-E487-386E93835D6D}"/>
              </a:ext>
            </a:extLst>
          </p:cNvPr>
          <p:cNvSpPr txBox="1"/>
          <p:nvPr/>
        </p:nvSpPr>
        <p:spPr>
          <a:xfrm>
            <a:off x="5107466" y="3015236"/>
            <a:ext cx="7549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סופות אבק</a:t>
            </a:r>
          </a:p>
        </p:txBody>
      </p:sp>
      <p:sp>
        <p:nvSpPr>
          <p:cNvPr id="102" name="TextBox 145">
            <a:extLst>
              <a:ext uri="{FF2B5EF4-FFF2-40B4-BE49-F238E27FC236}">
                <a16:creationId xmlns:a16="http://schemas.microsoft.com/office/drawing/2014/main" id="{C5794147-B23D-8BF4-B5FA-72D8CE4867B9}"/>
              </a:ext>
            </a:extLst>
          </p:cNvPr>
          <p:cNvSpPr txBox="1"/>
          <p:nvPr/>
        </p:nvSpPr>
        <p:spPr>
          <a:xfrm>
            <a:off x="5098920" y="4260224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ערפל</a:t>
            </a:r>
          </a:p>
        </p:txBody>
      </p:sp>
      <p:sp>
        <p:nvSpPr>
          <p:cNvPr id="103" name="TextBox 145">
            <a:extLst>
              <a:ext uri="{FF2B5EF4-FFF2-40B4-BE49-F238E27FC236}">
                <a16:creationId xmlns:a16="http://schemas.microsoft.com/office/drawing/2014/main" id="{147D1A98-1D2A-5713-11EB-A0D5EC465CE0}"/>
              </a:ext>
            </a:extLst>
          </p:cNvPr>
          <p:cNvSpPr txBox="1"/>
          <p:nvPr/>
        </p:nvSpPr>
        <p:spPr>
          <a:xfrm>
            <a:off x="5044486" y="5124797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ענן ולקני</a:t>
            </a:r>
          </a:p>
        </p:txBody>
      </p:sp>
      <p:sp>
        <p:nvSpPr>
          <p:cNvPr id="104" name="משושה 103">
            <a:extLst>
              <a:ext uri="{FF2B5EF4-FFF2-40B4-BE49-F238E27FC236}">
                <a16:creationId xmlns:a16="http://schemas.microsoft.com/office/drawing/2014/main" id="{B1F6B522-B971-050B-3844-1861C965A869}"/>
              </a:ext>
            </a:extLst>
          </p:cNvPr>
          <p:cNvSpPr/>
          <p:nvPr/>
        </p:nvSpPr>
        <p:spPr>
          <a:xfrm>
            <a:off x="4169646" y="2401148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05" name="משושה 104">
            <a:extLst>
              <a:ext uri="{FF2B5EF4-FFF2-40B4-BE49-F238E27FC236}">
                <a16:creationId xmlns:a16="http://schemas.microsoft.com/office/drawing/2014/main" id="{D6BA7172-ECB9-53BC-49BF-54924588C1B7}"/>
              </a:ext>
            </a:extLst>
          </p:cNvPr>
          <p:cNvSpPr/>
          <p:nvPr/>
        </p:nvSpPr>
        <p:spPr>
          <a:xfrm>
            <a:off x="4113515" y="5135453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06" name="משושה 105">
            <a:extLst>
              <a:ext uri="{FF2B5EF4-FFF2-40B4-BE49-F238E27FC236}">
                <a16:creationId xmlns:a16="http://schemas.microsoft.com/office/drawing/2014/main" id="{AEABE390-1A4F-AFC5-5041-E94534FA4F88}"/>
              </a:ext>
            </a:extLst>
          </p:cNvPr>
          <p:cNvSpPr/>
          <p:nvPr/>
        </p:nvSpPr>
        <p:spPr>
          <a:xfrm>
            <a:off x="4149610" y="3276166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07" name="משושה 106">
            <a:extLst>
              <a:ext uri="{FF2B5EF4-FFF2-40B4-BE49-F238E27FC236}">
                <a16:creationId xmlns:a16="http://schemas.microsoft.com/office/drawing/2014/main" id="{A5FABC8A-101F-8ECB-C386-046CF4E6DBD2}"/>
              </a:ext>
            </a:extLst>
          </p:cNvPr>
          <p:cNvSpPr/>
          <p:nvPr/>
        </p:nvSpPr>
        <p:spPr>
          <a:xfrm>
            <a:off x="4145209" y="4243767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08" name="TextBox 145">
            <a:extLst>
              <a:ext uri="{FF2B5EF4-FFF2-40B4-BE49-F238E27FC236}">
                <a16:creationId xmlns:a16="http://schemas.microsoft.com/office/drawing/2014/main" id="{3A2F8CC9-5FD2-0415-C962-56FEE846BFCD}"/>
              </a:ext>
            </a:extLst>
          </p:cNvPr>
          <p:cNvSpPr txBox="1"/>
          <p:nvPr/>
        </p:nvSpPr>
        <p:spPr>
          <a:xfrm>
            <a:off x="4067843" y="2867054"/>
            <a:ext cx="1114323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המצוק הימי</a:t>
            </a:r>
          </a:p>
        </p:txBody>
      </p:sp>
      <p:sp>
        <p:nvSpPr>
          <p:cNvPr id="109" name="TextBox 145">
            <a:extLst>
              <a:ext uri="{FF2B5EF4-FFF2-40B4-BE49-F238E27FC236}">
                <a16:creationId xmlns:a16="http://schemas.microsoft.com/office/drawing/2014/main" id="{FD32D351-04EF-4468-477A-6F79A8883AF4}"/>
              </a:ext>
            </a:extLst>
          </p:cNvPr>
          <p:cNvSpPr txBox="1"/>
          <p:nvPr/>
        </p:nvSpPr>
        <p:spPr>
          <a:xfrm>
            <a:off x="4246463" y="3306779"/>
            <a:ext cx="75491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עליית מפלס הים</a:t>
            </a:r>
          </a:p>
        </p:txBody>
      </p:sp>
      <p:sp>
        <p:nvSpPr>
          <p:cNvPr id="110" name="TextBox 145">
            <a:extLst>
              <a:ext uri="{FF2B5EF4-FFF2-40B4-BE49-F238E27FC236}">
                <a16:creationId xmlns:a16="http://schemas.microsoft.com/office/drawing/2014/main" id="{8F941DD3-4C39-C8C5-7238-AC70FC279588}"/>
              </a:ext>
            </a:extLst>
          </p:cNvPr>
          <p:cNvSpPr txBox="1"/>
          <p:nvPr/>
        </p:nvSpPr>
        <p:spPr>
          <a:xfrm>
            <a:off x="4211845" y="4694421"/>
            <a:ext cx="858032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שפעת עופות</a:t>
            </a:r>
          </a:p>
        </p:txBody>
      </p:sp>
      <p:sp>
        <p:nvSpPr>
          <p:cNvPr id="111" name="TextBox 145">
            <a:extLst>
              <a:ext uri="{FF2B5EF4-FFF2-40B4-BE49-F238E27FC236}">
                <a16:creationId xmlns:a16="http://schemas.microsoft.com/office/drawing/2014/main" id="{06983734-CD81-0086-3557-4AA2568488A7}"/>
              </a:ext>
            </a:extLst>
          </p:cNvPr>
          <p:cNvSpPr txBox="1"/>
          <p:nvPr/>
        </p:nvSpPr>
        <p:spPr>
          <a:xfrm>
            <a:off x="4175174" y="5533909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בצורת</a:t>
            </a:r>
          </a:p>
        </p:txBody>
      </p:sp>
      <p:sp>
        <p:nvSpPr>
          <p:cNvPr id="112" name="משושה 111">
            <a:extLst>
              <a:ext uri="{FF2B5EF4-FFF2-40B4-BE49-F238E27FC236}">
                <a16:creationId xmlns:a16="http://schemas.microsoft.com/office/drawing/2014/main" id="{0E0CEA14-21F0-6B39-FAE3-2E494E1FC772}"/>
              </a:ext>
            </a:extLst>
          </p:cNvPr>
          <p:cNvSpPr/>
          <p:nvPr/>
        </p:nvSpPr>
        <p:spPr>
          <a:xfrm>
            <a:off x="5897260" y="1549783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13" name="TextBox 145">
            <a:extLst>
              <a:ext uri="{FF2B5EF4-FFF2-40B4-BE49-F238E27FC236}">
                <a16:creationId xmlns:a16="http://schemas.microsoft.com/office/drawing/2014/main" id="{A1D66B29-DF27-5DAF-ADA8-A3BC3AD708FC}"/>
              </a:ext>
            </a:extLst>
          </p:cNvPr>
          <p:cNvSpPr txBox="1"/>
          <p:nvPr/>
        </p:nvSpPr>
        <p:spPr>
          <a:xfrm>
            <a:off x="5995746" y="2019133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רעב</a:t>
            </a:r>
          </a:p>
        </p:txBody>
      </p:sp>
      <p:grpSp>
        <p:nvGrpSpPr>
          <p:cNvPr id="114" name="קבוצה 113">
            <a:extLst>
              <a:ext uri="{FF2B5EF4-FFF2-40B4-BE49-F238E27FC236}">
                <a16:creationId xmlns:a16="http://schemas.microsoft.com/office/drawing/2014/main" id="{405E43AB-462B-ECC6-E919-1E7173B25EEB}"/>
              </a:ext>
            </a:extLst>
          </p:cNvPr>
          <p:cNvGrpSpPr/>
          <p:nvPr/>
        </p:nvGrpSpPr>
        <p:grpSpPr>
          <a:xfrm>
            <a:off x="3279808" y="3732862"/>
            <a:ext cx="954531" cy="716430"/>
            <a:chOff x="5276263" y="3786478"/>
            <a:chExt cx="1698172" cy="1277257"/>
          </a:xfrm>
        </p:grpSpPr>
        <p:sp>
          <p:nvSpPr>
            <p:cNvPr id="115" name="משושה 114">
              <a:extLst>
                <a:ext uri="{FF2B5EF4-FFF2-40B4-BE49-F238E27FC236}">
                  <a16:creationId xmlns:a16="http://schemas.microsoft.com/office/drawing/2014/main" id="{169107D3-0AD6-5708-0076-B0544CF0D5FF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16" name="TextBox 147">
              <a:extLst>
                <a:ext uri="{FF2B5EF4-FFF2-40B4-BE49-F238E27FC236}">
                  <a16:creationId xmlns:a16="http://schemas.microsoft.com/office/drawing/2014/main" id="{6F9346A6-672F-2AB1-5C39-11BF8926DFEF}"/>
                </a:ext>
              </a:extLst>
            </p:cNvPr>
            <p:cNvSpPr txBox="1"/>
            <p:nvPr/>
          </p:nvSpPr>
          <p:spPr>
            <a:xfrm>
              <a:off x="5546318" y="4003166"/>
              <a:ext cx="1304627" cy="93280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טב"ק</a:t>
              </a: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 רדיולוגי</a:t>
              </a:r>
            </a:p>
          </p:txBody>
        </p:sp>
      </p:grpSp>
      <p:grpSp>
        <p:nvGrpSpPr>
          <p:cNvPr id="117" name="קבוצה 116">
            <a:extLst>
              <a:ext uri="{FF2B5EF4-FFF2-40B4-BE49-F238E27FC236}">
                <a16:creationId xmlns:a16="http://schemas.microsoft.com/office/drawing/2014/main" id="{9235725F-9581-A4EA-2376-83134E16BAC3}"/>
              </a:ext>
            </a:extLst>
          </p:cNvPr>
          <p:cNvGrpSpPr/>
          <p:nvPr/>
        </p:nvGrpSpPr>
        <p:grpSpPr>
          <a:xfrm>
            <a:off x="3261683" y="4668620"/>
            <a:ext cx="954531" cy="743742"/>
            <a:chOff x="5276263" y="3786478"/>
            <a:chExt cx="1698172" cy="1325949"/>
          </a:xfrm>
        </p:grpSpPr>
        <p:sp>
          <p:nvSpPr>
            <p:cNvPr id="118" name="משושה 117">
              <a:extLst>
                <a:ext uri="{FF2B5EF4-FFF2-40B4-BE49-F238E27FC236}">
                  <a16:creationId xmlns:a16="http://schemas.microsoft.com/office/drawing/2014/main" id="{714DD187-BED0-8CAA-9908-795840DDC3C2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19" name="TextBox 147">
              <a:extLst>
                <a:ext uri="{FF2B5EF4-FFF2-40B4-BE49-F238E27FC236}">
                  <a16:creationId xmlns:a16="http://schemas.microsoft.com/office/drawing/2014/main" id="{245B8806-A372-183B-F043-EBDD44D2DEA4}"/>
                </a:ext>
              </a:extLst>
            </p:cNvPr>
            <p:cNvSpPr txBox="1"/>
            <p:nvPr/>
          </p:nvSpPr>
          <p:spPr>
            <a:xfrm>
              <a:off x="5548785" y="4563720"/>
              <a:ext cx="1063775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ב"כ</a:t>
              </a:r>
            </a:p>
          </p:txBody>
        </p:sp>
      </p:grpSp>
      <p:grpSp>
        <p:nvGrpSpPr>
          <p:cNvPr id="120" name="קבוצה 119">
            <a:extLst>
              <a:ext uri="{FF2B5EF4-FFF2-40B4-BE49-F238E27FC236}">
                <a16:creationId xmlns:a16="http://schemas.microsoft.com/office/drawing/2014/main" id="{B5EA4A65-7DCC-E62C-129D-49D7FFD01156}"/>
              </a:ext>
            </a:extLst>
          </p:cNvPr>
          <p:cNvGrpSpPr/>
          <p:nvPr/>
        </p:nvGrpSpPr>
        <p:grpSpPr>
          <a:xfrm>
            <a:off x="2383778" y="1454980"/>
            <a:ext cx="954531" cy="734907"/>
            <a:chOff x="5276263" y="3786478"/>
            <a:chExt cx="1698172" cy="1310198"/>
          </a:xfrm>
        </p:grpSpPr>
        <p:sp>
          <p:nvSpPr>
            <p:cNvPr id="121" name="משושה 120">
              <a:extLst>
                <a:ext uri="{FF2B5EF4-FFF2-40B4-BE49-F238E27FC236}">
                  <a16:creationId xmlns:a16="http://schemas.microsoft.com/office/drawing/2014/main" id="{B41BD101-2B7D-EE4B-545F-AD5252267D4A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22" name="TextBox 147">
              <a:extLst>
                <a:ext uri="{FF2B5EF4-FFF2-40B4-BE49-F238E27FC236}">
                  <a16:creationId xmlns:a16="http://schemas.microsoft.com/office/drawing/2014/main" id="{03012949-34F9-A27D-57D6-DFC1F91227CA}"/>
                </a:ext>
              </a:extLst>
            </p:cNvPr>
            <p:cNvSpPr txBox="1"/>
            <p:nvPr/>
          </p:nvSpPr>
          <p:spPr>
            <a:xfrm>
              <a:off x="5438889" y="4643993"/>
              <a:ext cx="1393404" cy="45268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טב"ק</a:t>
              </a:r>
              <a:r>
                <a:rPr kumimoji="0" lang="he-IL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 כימי</a:t>
              </a:r>
            </a:p>
          </p:txBody>
        </p:sp>
      </p:grpSp>
      <p:grpSp>
        <p:nvGrpSpPr>
          <p:cNvPr id="123" name="קבוצה 122">
            <a:extLst>
              <a:ext uri="{FF2B5EF4-FFF2-40B4-BE49-F238E27FC236}">
                <a16:creationId xmlns:a16="http://schemas.microsoft.com/office/drawing/2014/main" id="{22568FA7-F67C-5F40-4B82-5E01F8178C89}"/>
              </a:ext>
            </a:extLst>
          </p:cNvPr>
          <p:cNvGrpSpPr/>
          <p:nvPr/>
        </p:nvGrpSpPr>
        <p:grpSpPr>
          <a:xfrm>
            <a:off x="2365653" y="2390737"/>
            <a:ext cx="954531" cy="716430"/>
            <a:chOff x="5276263" y="3786478"/>
            <a:chExt cx="1698172" cy="1277257"/>
          </a:xfrm>
        </p:grpSpPr>
        <p:sp>
          <p:nvSpPr>
            <p:cNvPr id="124" name="משושה 123">
              <a:extLst>
                <a:ext uri="{FF2B5EF4-FFF2-40B4-BE49-F238E27FC236}">
                  <a16:creationId xmlns:a16="http://schemas.microsoft.com/office/drawing/2014/main" id="{B65D4FE5-F983-EC65-BA96-DCEB011F6ADE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25" name="TextBox 147">
              <a:extLst>
                <a:ext uri="{FF2B5EF4-FFF2-40B4-BE49-F238E27FC236}">
                  <a16:creationId xmlns:a16="http://schemas.microsoft.com/office/drawing/2014/main" id="{B4B7E701-144F-7C0D-F51F-93818B405945}"/>
                </a:ext>
              </a:extLst>
            </p:cNvPr>
            <p:cNvSpPr txBox="1"/>
            <p:nvPr/>
          </p:nvSpPr>
          <p:spPr>
            <a:xfrm>
              <a:off x="5500959" y="4211039"/>
              <a:ext cx="1229682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הפס"ד</a:t>
              </a:r>
              <a:endPara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endParaRPr>
            </a:p>
          </p:txBody>
        </p:sp>
      </p:grpSp>
      <p:grpSp>
        <p:nvGrpSpPr>
          <p:cNvPr id="126" name="קבוצה 125">
            <a:extLst>
              <a:ext uri="{FF2B5EF4-FFF2-40B4-BE49-F238E27FC236}">
                <a16:creationId xmlns:a16="http://schemas.microsoft.com/office/drawing/2014/main" id="{71259AA5-4EE4-2CE5-177F-7707782B60E1}"/>
              </a:ext>
            </a:extLst>
          </p:cNvPr>
          <p:cNvGrpSpPr/>
          <p:nvPr/>
        </p:nvGrpSpPr>
        <p:grpSpPr>
          <a:xfrm>
            <a:off x="2392352" y="3238885"/>
            <a:ext cx="954531" cy="716430"/>
            <a:chOff x="5276263" y="3786478"/>
            <a:chExt cx="1698172" cy="1277257"/>
          </a:xfrm>
        </p:grpSpPr>
        <p:sp>
          <p:nvSpPr>
            <p:cNvPr id="127" name="משושה 126">
              <a:extLst>
                <a:ext uri="{FF2B5EF4-FFF2-40B4-BE49-F238E27FC236}">
                  <a16:creationId xmlns:a16="http://schemas.microsoft.com/office/drawing/2014/main" id="{DD73361B-25FA-E366-A19B-3601584870C4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28" name="TextBox 147">
              <a:extLst>
                <a:ext uri="{FF2B5EF4-FFF2-40B4-BE49-F238E27FC236}">
                  <a16:creationId xmlns:a16="http://schemas.microsoft.com/office/drawing/2014/main" id="{A58F002C-29E8-D18D-22C9-39F6DCECBEC3}"/>
                </a:ext>
              </a:extLst>
            </p:cNvPr>
            <p:cNvSpPr txBox="1"/>
            <p:nvPr/>
          </p:nvSpPr>
          <p:spPr>
            <a:xfrm>
              <a:off x="5533030" y="3989752"/>
              <a:ext cx="1242584" cy="93280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טב"ק</a:t>
              </a: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 ביולוגי</a:t>
              </a:r>
            </a:p>
          </p:txBody>
        </p:sp>
      </p:grpSp>
      <p:grpSp>
        <p:nvGrpSpPr>
          <p:cNvPr id="129" name="קבוצה 128">
            <a:extLst>
              <a:ext uri="{FF2B5EF4-FFF2-40B4-BE49-F238E27FC236}">
                <a16:creationId xmlns:a16="http://schemas.microsoft.com/office/drawing/2014/main" id="{DD270426-0F6A-523C-28CB-BAF1EB947A0F}"/>
              </a:ext>
            </a:extLst>
          </p:cNvPr>
          <p:cNvGrpSpPr/>
          <p:nvPr/>
        </p:nvGrpSpPr>
        <p:grpSpPr>
          <a:xfrm>
            <a:off x="2374227" y="4174642"/>
            <a:ext cx="954531" cy="743742"/>
            <a:chOff x="5276263" y="3786478"/>
            <a:chExt cx="1698172" cy="1325949"/>
          </a:xfrm>
        </p:grpSpPr>
        <p:sp>
          <p:nvSpPr>
            <p:cNvPr id="130" name="משושה 129">
              <a:extLst>
                <a:ext uri="{FF2B5EF4-FFF2-40B4-BE49-F238E27FC236}">
                  <a16:creationId xmlns:a16="http://schemas.microsoft.com/office/drawing/2014/main" id="{72BACC33-8ADC-7BAF-DB9B-9EC21FA0E0E4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31" name="TextBox 147">
              <a:extLst>
                <a:ext uri="{FF2B5EF4-FFF2-40B4-BE49-F238E27FC236}">
                  <a16:creationId xmlns:a16="http://schemas.microsoft.com/office/drawing/2014/main" id="{9B91F43D-6BB4-1F8E-27DE-43EADBF5EE1A}"/>
                </a:ext>
              </a:extLst>
            </p:cNvPr>
            <p:cNvSpPr txBox="1"/>
            <p:nvPr/>
          </p:nvSpPr>
          <p:spPr>
            <a:xfrm>
              <a:off x="5548785" y="4563720"/>
              <a:ext cx="1063775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טרור</a:t>
              </a:r>
            </a:p>
          </p:txBody>
        </p:sp>
      </p:grpSp>
      <p:grpSp>
        <p:nvGrpSpPr>
          <p:cNvPr id="132" name="קבוצה 131">
            <a:extLst>
              <a:ext uri="{FF2B5EF4-FFF2-40B4-BE49-F238E27FC236}">
                <a16:creationId xmlns:a16="http://schemas.microsoft.com/office/drawing/2014/main" id="{1A89543B-A137-2BB2-02F5-27FF3EF79BCA}"/>
              </a:ext>
            </a:extLst>
          </p:cNvPr>
          <p:cNvGrpSpPr/>
          <p:nvPr/>
        </p:nvGrpSpPr>
        <p:grpSpPr>
          <a:xfrm>
            <a:off x="1488642" y="1890945"/>
            <a:ext cx="954531" cy="743742"/>
            <a:chOff x="5276263" y="3786478"/>
            <a:chExt cx="1698172" cy="1325949"/>
          </a:xfrm>
        </p:grpSpPr>
        <p:sp>
          <p:nvSpPr>
            <p:cNvPr id="133" name="משושה 132">
              <a:extLst>
                <a:ext uri="{FF2B5EF4-FFF2-40B4-BE49-F238E27FC236}">
                  <a16:creationId xmlns:a16="http://schemas.microsoft.com/office/drawing/2014/main" id="{F47D8FA1-2837-7774-A8E4-390B8458CA06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34" name="TextBox 147">
              <a:extLst>
                <a:ext uri="{FF2B5EF4-FFF2-40B4-BE49-F238E27FC236}">
                  <a16:creationId xmlns:a16="http://schemas.microsoft.com/office/drawing/2014/main" id="{BB17DB24-DD34-E63C-E572-9C55F31BF755}"/>
                </a:ext>
              </a:extLst>
            </p:cNvPr>
            <p:cNvSpPr txBox="1"/>
            <p:nvPr/>
          </p:nvSpPr>
          <p:spPr>
            <a:xfrm>
              <a:off x="5548785" y="4563720"/>
              <a:ext cx="1063775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GNSS</a:t>
              </a:r>
              <a:endPara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endParaRPr>
            </a:p>
          </p:txBody>
        </p:sp>
      </p:grpSp>
      <p:grpSp>
        <p:nvGrpSpPr>
          <p:cNvPr id="135" name="קבוצה 134">
            <a:extLst>
              <a:ext uri="{FF2B5EF4-FFF2-40B4-BE49-F238E27FC236}">
                <a16:creationId xmlns:a16="http://schemas.microsoft.com/office/drawing/2014/main" id="{F6789D60-1B68-A8A6-716C-E6FA38A50432}"/>
              </a:ext>
            </a:extLst>
          </p:cNvPr>
          <p:cNvGrpSpPr/>
          <p:nvPr/>
        </p:nvGrpSpPr>
        <p:grpSpPr>
          <a:xfrm>
            <a:off x="1470517" y="2826702"/>
            <a:ext cx="954531" cy="743742"/>
            <a:chOff x="5276263" y="3786478"/>
            <a:chExt cx="1698172" cy="1325949"/>
          </a:xfrm>
        </p:grpSpPr>
        <p:sp>
          <p:nvSpPr>
            <p:cNvPr id="136" name="משושה 135">
              <a:extLst>
                <a:ext uri="{FF2B5EF4-FFF2-40B4-BE49-F238E27FC236}">
                  <a16:creationId xmlns:a16="http://schemas.microsoft.com/office/drawing/2014/main" id="{B2B5144F-8BC0-96E2-B46F-95BB71CE5ACB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37" name="TextBox 147">
              <a:extLst>
                <a:ext uri="{FF2B5EF4-FFF2-40B4-BE49-F238E27FC236}">
                  <a16:creationId xmlns:a16="http://schemas.microsoft.com/office/drawing/2014/main" id="{3CC5C3D7-EF2C-796A-6B64-571225DD0914}"/>
                </a:ext>
              </a:extLst>
            </p:cNvPr>
            <p:cNvSpPr txBox="1"/>
            <p:nvPr/>
          </p:nvSpPr>
          <p:spPr>
            <a:xfrm>
              <a:off x="5327119" y="4563720"/>
              <a:ext cx="1506309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ספקטרום</a:t>
              </a:r>
            </a:p>
          </p:txBody>
        </p:sp>
      </p:grpSp>
      <p:grpSp>
        <p:nvGrpSpPr>
          <p:cNvPr id="138" name="קבוצה 137">
            <a:extLst>
              <a:ext uri="{FF2B5EF4-FFF2-40B4-BE49-F238E27FC236}">
                <a16:creationId xmlns:a16="http://schemas.microsoft.com/office/drawing/2014/main" id="{E1B31E81-177E-8BC3-4E03-7FC042DAE8EB}"/>
              </a:ext>
            </a:extLst>
          </p:cNvPr>
          <p:cNvGrpSpPr/>
          <p:nvPr/>
        </p:nvGrpSpPr>
        <p:grpSpPr>
          <a:xfrm>
            <a:off x="1497216" y="3674850"/>
            <a:ext cx="954531" cy="716430"/>
            <a:chOff x="5276263" y="3786478"/>
            <a:chExt cx="1698172" cy="1277257"/>
          </a:xfrm>
        </p:grpSpPr>
        <p:sp>
          <p:nvSpPr>
            <p:cNvPr id="139" name="משושה 138">
              <a:extLst>
                <a:ext uri="{FF2B5EF4-FFF2-40B4-BE49-F238E27FC236}">
                  <a16:creationId xmlns:a16="http://schemas.microsoft.com/office/drawing/2014/main" id="{F18D7BF9-A117-6230-4B5E-784E3525B561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40" name="TextBox 147">
              <a:extLst>
                <a:ext uri="{FF2B5EF4-FFF2-40B4-BE49-F238E27FC236}">
                  <a16:creationId xmlns:a16="http://schemas.microsoft.com/office/drawing/2014/main" id="{A96BC0DB-D494-6B31-3745-254FA9BD5D6F}"/>
                </a:ext>
              </a:extLst>
            </p:cNvPr>
            <p:cNvSpPr txBox="1"/>
            <p:nvPr/>
          </p:nvSpPr>
          <p:spPr>
            <a:xfrm>
              <a:off x="5594977" y="4036802"/>
              <a:ext cx="1063775" cy="93280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ימי קרב</a:t>
              </a:r>
            </a:p>
          </p:txBody>
        </p:sp>
      </p:grpSp>
      <p:grpSp>
        <p:nvGrpSpPr>
          <p:cNvPr id="141" name="קבוצה 140">
            <a:extLst>
              <a:ext uri="{FF2B5EF4-FFF2-40B4-BE49-F238E27FC236}">
                <a16:creationId xmlns:a16="http://schemas.microsoft.com/office/drawing/2014/main" id="{05F216E2-BD49-C4C0-7CFF-ACAEDD719BFA}"/>
              </a:ext>
            </a:extLst>
          </p:cNvPr>
          <p:cNvGrpSpPr/>
          <p:nvPr/>
        </p:nvGrpSpPr>
        <p:grpSpPr>
          <a:xfrm>
            <a:off x="1479091" y="4610607"/>
            <a:ext cx="954531" cy="743742"/>
            <a:chOff x="5276263" y="3786478"/>
            <a:chExt cx="1698172" cy="1325949"/>
          </a:xfrm>
        </p:grpSpPr>
        <p:sp>
          <p:nvSpPr>
            <p:cNvPr id="142" name="משושה 141">
              <a:extLst>
                <a:ext uri="{FF2B5EF4-FFF2-40B4-BE49-F238E27FC236}">
                  <a16:creationId xmlns:a16="http://schemas.microsoft.com/office/drawing/2014/main" id="{58CB092A-3A77-ED6E-EC78-053C1EC8B3D5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43" name="TextBox 147">
              <a:extLst>
                <a:ext uri="{FF2B5EF4-FFF2-40B4-BE49-F238E27FC236}">
                  <a16:creationId xmlns:a16="http://schemas.microsoft.com/office/drawing/2014/main" id="{16910C3E-7084-4016-32FE-2F54782AC779}"/>
                </a:ext>
              </a:extLst>
            </p:cNvPr>
            <p:cNvSpPr txBox="1"/>
            <p:nvPr/>
          </p:nvSpPr>
          <p:spPr>
            <a:xfrm>
              <a:off x="5518013" y="4563720"/>
              <a:ext cx="1276530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רחפנים</a:t>
              </a:r>
              <a:endPara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endParaRPr>
            </a:p>
          </p:txBody>
        </p:sp>
      </p:grpSp>
      <p:pic>
        <p:nvPicPr>
          <p:cNvPr id="144" name="Picture 7" descr="http://www.arrowcleanersinc.com/website.png">
            <a:extLst>
              <a:ext uri="{FF2B5EF4-FFF2-40B4-BE49-F238E27FC236}">
                <a16:creationId xmlns:a16="http://schemas.microsoft.com/office/drawing/2014/main" id="{B953B680-C00D-E12D-BFFA-9E9D283C8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4730" flipH="1">
            <a:off x="6327504" y="812345"/>
            <a:ext cx="758841" cy="70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" name="TextBox 22">
            <a:extLst>
              <a:ext uri="{FF2B5EF4-FFF2-40B4-BE49-F238E27FC236}">
                <a16:creationId xmlns:a16="http://schemas.microsoft.com/office/drawing/2014/main" id="{BD628359-E311-50E7-9FC3-08B549E2810E}"/>
              </a:ext>
            </a:extLst>
          </p:cNvPr>
          <p:cNvSpPr txBox="1">
            <a:spLocks noChangeArrowheads="1"/>
          </p:cNvSpPr>
          <p:nvPr/>
        </p:nvSpPr>
        <p:spPr bwMode="auto">
          <a:xfrm rot="20289731">
            <a:off x="3858470" y="1542729"/>
            <a:ext cx="2497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rPr>
              <a:t>איומים הנובעים מהטבע</a:t>
            </a:r>
          </a:p>
        </p:txBody>
      </p:sp>
      <p:pic>
        <p:nvPicPr>
          <p:cNvPr id="146" name="Picture 7" descr="http://www.arrowcleanersinc.com/website.png">
            <a:extLst>
              <a:ext uri="{FF2B5EF4-FFF2-40B4-BE49-F238E27FC236}">
                <a16:creationId xmlns:a16="http://schemas.microsoft.com/office/drawing/2014/main" id="{50E8465D-EC3C-C341-B589-D0163A4E2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13396" y="4930946"/>
            <a:ext cx="919007" cy="85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" name="TextBox 22">
            <a:extLst>
              <a:ext uri="{FF2B5EF4-FFF2-40B4-BE49-F238E27FC236}">
                <a16:creationId xmlns:a16="http://schemas.microsoft.com/office/drawing/2014/main" id="{FDAFEB6C-7FE4-BB2B-BB44-68780799155C}"/>
              </a:ext>
            </a:extLst>
          </p:cNvPr>
          <p:cNvSpPr txBox="1">
            <a:spLocks noChangeArrowheads="1"/>
          </p:cNvSpPr>
          <p:nvPr/>
        </p:nvSpPr>
        <p:spPr bwMode="auto">
          <a:xfrm rot="20289731">
            <a:off x="866002" y="5422766"/>
            <a:ext cx="2497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rPr>
              <a:t>איומים הנובעים מפח"ע</a:t>
            </a:r>
          </a:p>
        </p:txBody>
      </p:sp>
      <p:pic>
        <p:nvPicPr>
          <p:cNvPr id="148" name="Picture 39" descr="Locust or grasshopper insect outline isolated vector illustration, monochrome tattoo, pest control icon, - 144445646">
            <a:extLst>
              <a:ext uri="{FF2B5EF4-FFF2-40B4-BE49-F238E27FC236}">
                <a16:creationId xmlns:a16="http://schemas.microsoft.com/office/drawing/2014/main" id="{F34A7B79-A83F-D0D0-2E68-132841626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137" y="1787828"/>
            <a:ext cx="950527" cy="95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41" descr="Hunger, hungry, need, starvation, starve icon - Download on Iconfinder">
            <a:extLst>
              <a:ext uri="{FF2B5EF4-FFF2-40B4-BE49-F238E27FC236}">
                <a16:creationId xmlns:a16="http://schemas.microsoft.com/office/drawing/2014/main" id="{297FBE1F-AEBA-C16E-5D97-21090848A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606" y="1592233"/>
            <a:ext cx="460293" cy="46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43" descr="Disease, chicken, pandemic, contagion, virus, infection, bird flu icon -  Free download">
            <a:extLst>
              <a:ext uri="{FF2B5EF4-FFF2-40B4-BE49-F238E27FC236}">
                <a16:creationId xmlns:a16="http://schemas.microsoft.com/office/drawing/2014/main" id="{A0D6C472-D812-A6CC-C4A2-FACC8FCB9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654" y="4336101"/>
            <a:ext cx="428905" cy="42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51" descr="Young people man woman wear protective surgical... - Stock Illustration  [67827106] - PIXTA">
            <a:extLst>
              <a:ext uri="{FF2B5EF4-FFF2-40B4-BE49-F238E27FC236}">
                <a16:creationId xmlns:a16="http://schemas.microsoft.com/office/drawing/2014/main" id="{FB66EED5-EDAD-3FEC-9DB8-45A766FCA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611" y="2363192"/>
            <a:ext cx="597942" cy="62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55" descr="נקמתו של הטבע: טיול בעקבות בולענים בים המלח - וואלה! תיירות">
            <a:extLst>
              <a:ext uri="{FF2B5EF4-FFF2-40B4-BE49-F238E27FC236}">
                <a16:creationId xmlns:a16="http://schemas.microsoft.com/office/drawing/2014/main" id="{6975CEB1-B9C2-FC19-65C6-F755C5BAA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314" y="2798656"/>
            <a:ext cx="984703" cy="55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57" descr="Vector Graphics Satellite Download, PNG, 980x978px, Satellite,  Blackandwhite, Coloring Book, Communications Satellite, Diagram Download  Free">
            <a:extLst>
              <a:ext uri="{FF2B5EF4-FFF2-40B4-BE49-F238E27FC236}">
                <a16:creationId xmlns:a16="http://schemas.microsoft.com/office/drawing/2014/main" id="{4D643C2C-3BE7-7382-2403-5DB9CD24E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760" y="1888053"/>
            <a:ext cx="640676" cy="63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59" descr="Spectrum Icon #197926 - Free Icons Library">
            <a:extLst>
              <a:ext uri="{FF2B5EF4-FFF2-40B4-BE49-F238E27FC236}">
                <a16:creationId xmlns:a16="http://schemas.microsoft.com/office/drawing/2014/main" id="{0A7611B4-36A5-F58F-DD4D-533E43DFD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410" y="2851458"/>
            <a:ext cx="511416" cy="51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61" descr="Snowflake Icon. Snow Icon Isolated on White Background. Symbol of Winter,  Frozen Stock Vector - Illustration of snow, ornament: 164717275">
            <a:extLst>
              <a:ext uri="{FF2B5EF4-FFF2-40B4-BE49-F238E27FC236}">
                <a16:creationId xmlns:a16="http://schemas.microsoft.com/office/drawing/2014/main" id="{A5771F71-D68B-A646-4E9A-49267725E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453" y="3256765"/>
            <a:ext cx="677836" cy="71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67" descr="Heavy Rain Weather Icon Clip Art at Clker.com - vector clip art online,  royalty free &amp; public domain">
            <a:extLst>
              <a:ext uri="{FF2B5EF4-FFF2-40B4-BE49-F238E27FC236}">
                <a16:creationId xmlns:a16="http://schemas.microsoft.com/office/drawing/2014/main" id="{56FF4DB4-C362-8DE7-4A9D-E906E3356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985" y="1942901"/>
            <a:ext cx="827654" cy="82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71" descr="Cliff, climate, erosion, sea icon - Download on Iconfinder">
            <a:extLst>
              <a:ext uri="{FF2B5EF4-FFF2-40B4-BE49-F238E27FC236}">
                <a16:creationId xmlns:a16="http://schemas.microsoft.com/office/drawing/2014/main" id="{70507202-E2AF-C3D6-1AFA-185A4C72B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412" y="2458404"/>
            <a:ext cx="626596" cy="41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77" descr="Terrorist Icon or Logo Isolated Sign Symbol Vector Illustration Stock  Vector - Illustration of attack, fighter: 186761587">
            <a:extLst>
              <a:ext uri="{FF2B5EF4-FFF2-40B4-BE49-F238E27FC236}">
                <a16:creationId xmlns:a16="http://schemas.microsoft.com/office/drawing/2014/main" id="{D944359F-1132-5938-4E7F-1840D649E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32" y="4154084"/>
            <a:ext cx="716681" cy="75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87" descr="Drone icon Images, Stock Photos &amp; Vectors | Shutterstock">
            <a:extLst>
              <a:ext uri="{FF2B5EF4-FFF2-40B4-BE49-F238E27FC236}">
                <a16:creationId xmlns:a16="http://schemas.microsoft.com/office/drawing/2014/main" id="{B90B567C-54BE-D479-A81E-09D1B08EA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652" y="4557575"/>
            <a:ext cx="891077" cy="95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305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715435" y="157524"/>
            <a:ext cx="7368127" cy="671660"/>
          </a:xfrm>
        </p:spPr>
        <p:txBody>
          <a:bodyPr>
            <a:noAutofit/>
          </a:bodyPr>
          <a:lstStyle/>
          <a:p>
            <a:r>
              <a:rPr lang="he-IL" sz="2800" b="1" dirty="0"/>
              <a:t>תרחישי הייחוס של מהמרחב האזרחי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  <p:sp>
        <p:nvSpPr>
          <p:cNvPr id="3" name="מלבן 2">
            <a:extLst>
              <a:ext uri="{FF2B5EF4-FFF2-40B4-BE49-F238E27FC236}">
                <a16:creationId xmlns:a16="http://schemas.microsoft.com/office/drawing/2014/main" id="{DD4FE0AD-285D-10EE-BD00-2D76CF414C58}"/>
              </a:ext>
            </a:extLst>
          </p:cNvPr>
          <p:cNvSpPr/>
          <p:nvPr/>
        </p:nvSpPr>
        <p:spPr>
          <a:xfrm>
            <a:off x="286871" y="1219200"/>
            <a:ext cx="11259670" cy="486783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4168AA91-BDE3-F345-24CD-714E2FCC03F8}"/>
              </a:ext>
            </a:extLst>
          </p:cNvPr>
          <p:cNvGrpSpPr/>
          <p:nvPr/>
        </p:nvGrpSpPr>
        <p:grpSpPr>
          <a:xfrm>
            <a:off x="7895967" y="5210478"/>
            <a:ext cx="932072" cy="716917"/>
            <a:chOff x="6756723" y="4504933"/>
            <a:chExt cx="1698172" cy="1277257"/>
          </a:xfrm>
        </p:grpSpPr>
        <p:sp>
          <p:nvSpPr>
            <p:cNvPr id="6" name="משושה 5">
              <a:extLst>
                <a:ext uri="{FF2B5EF4-FFF2-40B4-BE49-F238E27FC236}">
                  <a16:creationId xmlns:a16="http://schemas.microsoft.com/office/drawing/2014/main" id="{CC4C4689-2611-BA56-FE8A-D80ECF737119}"/>
                </a:ext>
              </a:extLst>
            </p:cNvPr>
            <p:cNvSpPr/>
            <p:nvPr/>
          </p:nvSpPr>
          <p:spPr>
            <a:xfrm>
              <a:off x="6756723" y="4504933"/>
              <a:ext cx="1698172" cy="1277257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7" name="Picture 17" descr="תוצאת תמונה עבור Pandemic icon">
              <a:extLst>
                <a:ext uri="{FF2B5EF4-FFF2-40B4-BE49-F238E27FC236}">
                  <a16:creationId xmlns:a16="http://schemas.microsoft.com/office/drawing/2014/main" id="{DF9DF30A-D12A-888B-BDE1-1AF7443CFA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479" y="4636796"/>
              <a:ext cx="723560" cy="763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145">
              <a:extLst>
                <a:ext uri="{FF2B5EF4-FFF2-40B4-BE49-F238E27FC236}">
                  <a16:creationId xmlns:a16="http://schemas.microsoft.com/office/drawing/2014/main" id="{15675F6D-1E24-C758-2DF6-09327D8AE2DA}"/>
                </a:ext>
              </a:extLst>
            </p:cNvPr>
            <p:cNvSpPr txBox="1"/>
            <p:nvPr/>
          </p:nvSpPr>
          <p:spPr>
            <a:xfrm>
              <a:off x="7051371" y="5320331"/>
              <a:ext cx="1063776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מגפה</a:t>
              </a:r>
            </a:p>
          </p:txBody>
        </p:sp>
      </p:grpSp>
      <p:grpSp>
        <p:nvGrpSpPr>
          <p:cNvPr id="9" name="קבוצה 8">
            <a:extLst>
              <a:ext uri="{FF2B5EF4-FFF2-40B4-BE49-F238E27FC236}">
                <a16:creationId xmlns:a16="http://schemas.microsoft.com/office/drawing/2014/main" id="{9EF4EAF4-DCCB-E6EE-50BC-4801155FFC75}"/>
              </a:ext>
            </a:extLst>
          </p:cNvPr>
          <p:cNvGrpSpPr/>
          <p:nvPr/>
        </p:nvGrpSpPr>
        <p:grpSpPr>
          <a:xfrm>
            <a:off x="3651244" y="2841466"/>
            <a:ext cx="942432" cy="716917"/>
            <a:chOff x="3781293" y="4490419"/>
            <a:chExt cx="1698172" cy="1277257"/>
          </a:xfrm>
        </p:grpSpPr>
        <p:sp>
          <p:nvSpPr>
            <p:cNvPr id="11" name="משושה 10">
              <a:extLst>
                <a:ext uri="{FF2B5EF4-FFF2-40B4-BE49-F238E27FC236}">
                  <a16:creationId xmlns:a16="http://schemas.microsoft.com/office/drawing/2014/main" id="{7F986AF1-33C2-1778-B4D7-3C7A7CBE91A8}"/>
                </a:ext>
              </a:extLst>
            </p:cNvPr>
            <p:cNvSpPr/>
            <p:nvPr/>
          </p:nvSpPr>
          <p:spPr>
            <a:xfrm>
              <a:off x="3781293" y="4490419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13" name="Picture 14" descr="תוצאת תמונה עבור Cyber icon">
              <a:extLst>
                <a:ext uri="{FF2B5EF4-FFF2-40B4-BE49-F238E27FC236}">
                  <a16:creationId xmlns:a16="http://schemas.microsoft.com/office/drawing/2014/main" id="{9D9C8CB7-5FF4-44EF-6865-E9FB388BEE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29636" y="4668405"/>
              <a:ext cx="981023" cy="65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46">
              <a:extLst>
                <a:ext uri="{FF2B5EF4-FFF2-40B4-BE49-F238E27FC236}">
                  <a16:creationId xmlns:a16="http://schemas.microsoft.com/office/drawing/2014/main" id="{176D76F0-CE0F-5E4B-F1E9-3C79A203AA6F}"/>
                </a:ext>
              </a:extLst>
            </p:cNvPr>
            <p:cNvSpPr txBox="1"/>
            <p:nvPr/>
          </p:nvSpPr>
          <p:spPr>
            <a:xfrm>
              <a:off x="4105746" y="5280028"/>
              <a:ext cx="1063776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סייבר</a:t>
              </a:r>
            </a:p>
          </p:txBody>
        </p:sp>
      </p:grpSp>
      <p:grpSp>
        <p:nvGrpSpPr>
          <p:cNvPr id="15" name="קבוצה 14">
            <a:extLst>
              <a:ext uri="{FF2B5EF4-FFF2-40B4-BE49-F238E27FC236}">
                <a16:creationId xmlns:a16="http://schemas.microsoft.com/office/drawing/2014/main" id="{A784EA2E-48E0-61C9-C77D-9708CC9467FF}"/>
              </a:ext>
            </a:extLst>
          </p:cNvPr>
          <p:cNvGrpSpPr/>
          <p:nvPr/>
        </p:nvGrpSpPr>
        <p:grpSpPr>
          <a:xfrm>
            <a:off x="3659403" y="2002743"/>
            <a:ext cx="954531" cy="716430"/>
            <a:chOff x="5276263" y="3786478"/>
            <a:chExt cx="1698172" cy="1277257"/>
          </a:xfrm>
        </p:grpSpPr>
        <p:sp>
          <p:nvSpPr>
            <p:cNvPr id="16" name="משושה 15">
              <a:extLst>
                <a:ext uri="{FF2B5EF4-FFF2-40B4-BE49-F238E27FC236}">
                  <a16:creationId xmlns:a16="http://schemas.microsoft.com/office/drawing/2014/main" id="{314E0F8E-4B47-DCDD-7BA7-23C60F76F208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17" name="Picture 8" descr="תוצאת תמונה עבור Missile attack icon">
              <a:extLst>
                <a:ext uri="{FF2B5EF4-FFF2-40B4-BE49-F238E27FC236}">
                  <a16:creationId xmlns:a16="http://schemas.microsoft.com/office/drawing/2014/main" id="{2A184484-87EE-1AFD-18EB-41FC3153477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29" t="48718" r="26754" b="29916"/>
            <a:stretch/>
          </p:blipFill>
          <p:spPr bwMode="auto">
            <a:xfrm>
              <a:off x="5708168" y="3924453"/>
              <a:ext cx="778829" cy="699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47">
              <a:extLst>
                <a:ext uri="{FF2B5EF4-FFF2-40B4-BE49-F238E27FC236}">
                  <a16:creationId xmlns:a16="http://schemas.microsoft.com/office/drawing/2014/main" id="{F0510A42-79A2-80B5-276D-EFBFAEC70159}"/>
                </a:ext>
              </a:extLst>
            </p:cNvPr>
            <p:cNvSpPr txBox="1"/>
            <p:nvPr/>
          </p:nvSpPr>
          <p:spPr>
            <a:xfrm>
              <a:off x="5548785" y="4563720"/>
              <a:ext cx="1063775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טילים</a:t>
              </a:r>
            </a:p>
          </p:txBody>
        </p:sp>
      </p:grpSp>
      <p:grpSp>
        <p:nvGrpSpPr>
          <p:cNvPr id="19" name="קבוצה 18">
            <a:extLst>
              <a:ext uri="{FF2B5EF4-FFF2-40B4-BE49-F238E27FC236}">
                <a16:creationId xmlns:a16="http://schemas.microsoft.com/office/drawing/2014/main" id="{82F0342D-B052-A9F8-D6B7-C0DB36F19252}"/>
              </a:ext>
            </a:extLst>
          </p:cNvPr>
          <p:cNvGrpSpPr/>
          <p:nvPr/>
        </p:nvGrpSpPr>
        <p:grpSpPr>
          <a:xfrm>
            <a:off x="7902388" y="3378102"/>
            <a:ext cx="944377" cy="869692"/>
            <a:chOff x="9732151" y="3142466"/>
            <a:chExt cx="1698172" cy="1334480"/>
          </a:xfrm>
        </p:grpSpPr>
        <p:sp>
          <p:nvSpPr>
            <p:cNvPr id="20" name="משושה 19">
              <a:extLst>
                <a:ext uri="{FF2B5EF4-FFF2-40B4-BE49-F238E27FC236}">
                  <a16:creationId xmlns:a16="http://schemas.microsoft.com/office/drawing/2014/main" id="{1F3394CE-8C61-01A4-81B4-AA128B920B3F}"/>
                </a:ext>
              </a:extLst>
            </p:cNvPr>
            <p:cNvSpPr/>
            <p:nvPr/>
          </p:nvSpPr>
          <p:spPr>
            <a:xfrm>
              <a:off x="9732151" y="3142466"/>
              <a:ext cx="1698172" cy="1277257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21" name="Picture 21" descr="תוצאת תמונה עבור Earthquake icon">
              <a:extLst>
                <a:ext uri="{FF2B5EF4-FFF2-40B4-BE49-F238E27FC236}">
                  <a16:creationId xmlns:a16="http://schemas.microsoft.com/office/drawing/2014/main" id="{51A7301A-643A-1241-DB78-1CA9A350F4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8206" y="3253667"/>
              <a:ext cx="500843" cy="500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" name="TextBox 153">
              <a:extLst>
                <a:ext uri="{FF2B5EF4-FFF2-40B4-BE49-F238E27FC236}">
                  <a16:creationId xmlns:a16="http://schemas.microsoft.com/office/drawing/2014/main" id="{CF6BFD62-F970-568B-E49A-00B7DD1B58F4}"/>
                </a:ext>
              </a:extLst>
            </p:cNvPr>
            <p:cNvSpPr txBox="1"/>
            <p:nvPr/>
          </p:nvSpPr>
          <p:spPr>
            <a:xfrm>
              <a:off x="9753952" y="3754511"/>
              <a:ext cx="1398329" cy="72243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רעידת אדמה</a:t>
              </a:r>
            </a:p>
          </p:txBody>
        </p:sp>
      </p:grpSp>
      <p:grpSp>
        <p:nvGrpSpPr>
          <p:cNvPr id="161" name="קבוצה 160">
            <a:extLst>
              <a:ext uri="{FF2B5EF4-FFF2-40B4-BE49-F238E27FC236}">
                <a16:creationId xmlns:a16="http://schemas.microsoft.com/office/drawing/2014/main" id="{F9EEE778-0B69-6529-5F40-EE76AC010344}"/>
              </a:ext>
            </a:extLst>
          </p:cNvPr>
          <p:cNvGrpSpPr/>
          <p:nvPr/>
        </p:nvGrpSpPr>
        <p:grpSpPr>
          <a:xfrm>
            <a:off x="7932825" y="1546695"/>
            <a:ext cx="972342" cy="890869"/>
            <a:chOff x="1577786" y="2280537"/>
            <a:chExt cx="942432" cy="729618"/>
          </a:xfrm>
        </p:grpSpPr>
        <p:sp>
          <p:nvSpPr>
            <p:cNvPr id="162" name="משושה 161">
              <a:extLst>
                <a:ext uri="{FF2B5EF4-FFF2-40B4-BE49-F238E27FC236}">
                  <a16:creationId xmlns:a16="http://schemas.microsoft.com/office/drawing/2014/main" id="{9CDCA965-0857-97DE-125E-2C2223A08285}"/>
                </a:ext>
              </a:extLst>
            </p:cNvPr>
            <p:cNvSpPr/>
            <p:nvPr/>
          </p:nvSpPr>
          <p:spPr>
            <a:xfrm>
              <a:off x="1577787" y="2293238"/>
              <a:ext cx="942431" cy="681569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163" name="Picture 23" descr="תוצאת תמונה עבור Forest fire icon">
              <a:extLst>
                <a:ext uri="{FF2B5EF4-FFF2-40B4-BE49-F238E27FC236}">
                  <a16:creationId xmlns:a16="http://schemas.microsoft.com/office/drawing/2014/main" id="{EAD3D841-02D6-4E8F-59EB-33F1AF7760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922" y="2280537"/>
              <a:ext cx="496986" cy="496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4" name="TextBox 155">
              <a:extLst>
                <a:ext uri="{FF2B5EF4-FFF2-40B4-BE49-F238E27FC236}">
                  <a16:creationId xmlns:a16="http://schemas.microsoft.com/office/drawing/2014/main" id="{7F001D02-E65D-459B-C84E-BC96D4DC28BF}"/>
                </a:ext>
              </a:extLst>
            </p:cNvPr>
            <p:cNvSpPr txBox="1"/>
            <p:nvPr/>
          </p:nvSpPr>
          <p:spPr>
            <a:xfrm>
              <a:off x="1577786" y="2702378"/>
              <a:ext cx="791747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שריפות</a:t>
              </a:r>
            </a:p>
          </p:txBody>
        </p:sp>
      </p:grpSp>
      <p:grpSp>
        <p:nvGrpSpPr>
          <p:cNvPr id="165" name="קבוצה 164">
            <a:extLst>
              <a:ext uri="{FF2B5EF4-FFF2-40B4-BE49-F238E27FC236}">
                <a16:creationId xmlns:a16="http://schemas.microsoft.com/office/drawing/2014/main" id="{EC6CE34F-7A66-8BD3-B776-67611F0A6982}"/>
              </a:ext>
            </a:extLst>
          </p:cNvPr>
          <p:cNvGrpSpPr/>
          <p:nvPr/>
        </p:nvGrpSpPr>
        <p:grpSpPr>
          <a:xfrm>
            <a:off x="7902388" y="4283242"/>
            <a:ext cx="967650" cy="849339"/>
            <a:chOff x="8251691" y="1036026"/>
            <a:chExt cx="1698172" cy="1315759"/>
          </a:xfrm>
        </p:grpSpPr>
        <p:sp>
          <p:nvSpPr>
            <p:cNvPr id="166" name="משושה 165">
              <a:extLst>
                <a:ext uri="{FF2B5EF4-FFF2-40B4-BE49-F238E27FC236}">
                  <a16:creationId xmlns:a16="http://schemas.microsoft.com/office/drawing/2014/main" id="{B929B53A-E4FD-A322-C559-D153B893AED1}"/>
                </a:ext>
              </a:extLst>
            </p:cNvPr>
            <p:cNvSpPr/>
            <p:nvPr/>
          </p:nvSpPr>
          <p:spPr>
            <a:xfrm>
              <a:off x="8251691" y="1036026"/>
              <a:ext cx="1698172" cy="1277257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67" name="TextBox 135">
              <a:extLst>
                <a:ext uri="{FF2B5EF4-FFF2-40B4-BE49-F238E27FC236}">
                  <a16:creationId xmlns:a16="http://schemas.microsoft.com/office/drawing/2014/main" id="{A1E2787C-4CD1-1AB1-29F0-3882FA900E76}"/>
                </a:ext>
              </a:extLst>
            </p:cNvPr>
            <p:cNvSpPr txBox="1"/>
            <p:nvPr/>
          </p:nvSpPr>
          <p:spPr>
            <a:xfrm>
              <a:off x="8523357" y="1784955"/>
              <a:ext cx="1196339" cy="5668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הצפות</a:t>
              </a:r>
            </a:p>
          </p:txBody>
        </p:sp>
        <p:pic>
          <p:nvPicPr>
            <p:cNvPr id="168" name="Picture 29" descr="תוצאת תמונה עבור Floods icon">
              <a:extLst>
                <a:ext uri="{FF2B5EF4-FFF2-40B4-BE49-F238E27FC236}">
                  <a16:creationId xmlns:a16="http://schemas.microsoft.com/office/drawing/2014/main" id="{2D5A1897-0B22-E07E-971E-4F084542A3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5132" y="1134656"/>
              <a:ext cx="715962" cy="715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9" name="קבוצה 168">
            <a:extLst>
              <a:ext uri="{FF2B5EF4-FFF2-40B4-BE49-F238E27FC236}">
                <a16:creationId xmlns:a16="http://schemas.microsoft.com/office/drawing/2014/main" id="{3DD143CB-665C-1BFE-3DEB-D318B792D721}"/>
              </a:ext>
            </a:extLst>
          </p:cNvPr>
          <p:cNvGrpSpPr/>
          <p:nvPr/>
        </p:nvGrpSpPr>
        <p:grpSpPr>
          <a:xfrm>
            <a:off x="7943401" y="2443719"/>
            <a:ext cx="919106" cy="907472"/>
            <a:chOff x="2300835" y="3742937"/>
            <a:chExt cx="1698172" cy="1348351"/>
          </a:xfrm>
        </p:grpSpPr>
        <p:sp>
          <p:nvSpPr>
            <p:cNvPr id="170" name="משושה 169">
              <a:extLst>
                <a:ext uri="{FF2B5EF4-FFF2-40B4-BE49-F238E27FC236}">
                  <a16:creationId xmlns:a16="http://schemas.microsoft.com/office/drawing/2014/main" id="{2CAAD9D3-ACF9-C449-BA4C-7C793ADE2CA2}"/>
                </a:ext>
              </a:extLst>
            </p:cNvPr>
            <p:cNvSpPr/>
            <p:nvPr/>
          </p:nvSpPr>
          <p:spPr>
            <a:xfrm>
              <a:off x="2300835" y="3742937"/>
              <a:ext cx="1698172" cy="1277257"/>
            </a:xfrm>
            <a:prstGeom prst="hexagon">
              <a:avLst/>
            </a:prstGeom>
            <a:solidFill>
              <a:srgbClr val="4BACC6">
                <a:lumMod val="75000"/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171" name="Picture 16" descr="תוצאת תמונה עבור Tsunamן icon">
              <a:extLst>
                <a:ext uri="{FF2B5EF4-FFF2-40B4-BE49-F238E27FC236}">
                  <a16:creationId xmlns:a16="http://schemas.microsoft.com/office/drawing/2014/main" id="{BDDF52F7-1EE9-53F1-438B-CCD1896312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3138" y="3844871"/>
              <a:ext cx="664028" cy="664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2" name="TextBox 163">
              <a:extLst>
                <a:ext uri="{FF2B5EF4-FFF2-40B4-BE49-F238E27FC236}">
                  <a16:creationId xmlns:a16="http://schemas.microsoft.com/office/drawing/2014/main" id="{6E3F1CD3-8008-D8C8-75BC-E223B18501BB}"/>
                </a:ext>
              </a:extLst>
            </p:cNvPr>
            <p:cNvSpPr txBox="1"/>
            <p:nvPr/>
          </p:nvSpPr>
          <p:spPr>
            <a:xfrm>
              <a:off x="2564100" y="4514516"/>
              <a:ext cx="1201638" cy="57677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צונאמי</a:t>
              </a:r>
            </a:p>
          </p:txBody>
        </p:sp>
      </p:grpSp>
      <p:sp>
        <p:nvSpPr>
          <p:cNvPr id="174" name="משושה 173">
            <a:extLst>
              <a:ext uri="{FF2B5EF4-FFF2-40B4-BE49-F238E27FC236}">
                <a16:creationId xmlns:a16="http://schemas.microsoft.com/office/drawing/2014/main" id="{9F484F78-7EB2-0184-1893-E08411497EA9}"/>
              </a:ext>
            </a:extLst>
          </p:cNvPr>
          <p:cNvSpPr/>
          <p:nvPr/>
        </p:nvSpPr>
        <p:spPr>
          <a:xfrm>
            <a:off x="7071517" y="3882834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75" name="משושה 174">
            <a:extLst>
              <a:ext uri="{FF2B5EF4-FFF2-40B4-BE49-F238E27FC236}">
                <a16:creationId xmlns:a16="http://schemas.microsoft.com/office/drawing/2014/main" id="{2C6B581F-E3C5-ACE0-B1BD-912486428569}"/>
              </a:ext>
            </a:extLst>
          </p:cNvPr>
          <p:cNvSpPr/>
          <p:nvPr/>
        </p:nvSpPr>
        <p:spPr>
          <a:xfrm>
            <a:off x="6261178" y="2476173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76" name="משושה 175">
            <a:extLst>
              <a:ext uri="{FF2B5EF4-FFF2-40B4-BE49-F238E27FC236}">
                <a16:creationId xmlns:a16="http://schemas.microsoft.com/office/drawing/2014/main" id="{EA475B3F-B67D-9F0B-C7DC-79A2763CA5B5}"/>
              </a:ext>
            </a:extLst>
          </p:cNvPr>
          <p:cNvSpPr/>
          <p:nvPr/>
        </p:nvSpPr>
        <p:spPr>
          <a:xfrm>
            <a:off x="6214012" y="5183583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77" name="משושה 176">
            <a:extLst>
              <a:ext uri="{FF2B5EF4-FFF2-40B4-BE49-F238E27FC236}">
                <a16:creationId xmlns:a16="http://schemas.microsoft.com/office/drawing/2014/main" id="{31D462EA-66CB-D7C3-D5F7-ABC1523F4962}"/>
              </a:ext>
            </a:extLst>
          </p:cNvPr>
          <p:cNvSpPr/>
          <p:nvPr/>
        </p:nvSpPr>
        <p:spPr>
          <a:xfrm>
            <a:off x="7071761" y="4781715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78" name="משושה 177">
            <a:extLst>
              <a:ext uri="{FF2B5EF4-FFF2-40B4-BE49-F238E27FC236}">
                <a16:creationId xmlns:a16="http://schemas.microsoft.com/office/drawing/2014/main" id="{E697B2C6-0376-6747-8610-B4C69CF3E894}"/>
              </a:ext>
            </a:extLst>
          </p:cNvPr>
          <p:cNvSpPr/>
          <p:nvPr/>
        </p:nvSpPr>
        <p:spPr>
          <a:xfrm>
            <a:off x="6241142" y="3351191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79" name="משושה 178">
            <a:extLst>
              <a:ext uri="{FF2B5EF4-FFF2-40B4-BE49-F238E27FC236}">
                <a16:creationId xmlns:a16="http://schemas.microsoft.com/office/drawing/2014/main" id="{51449860-95B6-2B62-8C45-04558E4FF6DE}"/>
              </a:ext>
            </a:extLst>
          </p:cNvPr>
          <p:cNvSpPr/>
          <p:nvPr/>
        </p:nvSpPr>
        <p:spPr>
          <a:xfrm>
            <a:off x="6245706" y="4291897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80" name="משושה 179">
            <a:extLst>
              <a:ext uri="{FF2B5EF4-FFF2-40B4-BE49-F238E27FC236}">
                <a16:creationId xmlns:a16="http://schemas.microsoft.com/office/drawing/2014/main" id="{9CA16AD3-12FC-6456-4976-E212082B14E8}"/>
              </a:ext>
            </a:extLst>
          </p:cNvPr>
          <p:cNvSpPr/>
          <p:nvPr/>
        </p:nvSpPr>
        <p:spPr>
          <a:xfrm>
            <a:off x="7088765" y="2898933"/>
            <a:ext cx="942431" cy="845509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181" name="משושה 180">
            <a:extLst>
              <a:ext uri="{FF2B5EF4-FFF2-40B4-BE49-F238E27FC236}">
                <a16:creationId xmlns:a16="http://schemas.microsoft.com/office/drawing/2014/main" id="{739BB28E-B761-5165-7D27-32C179E103D9}"/>
              </a:ext>
            </a:extLst>
          </p:cNvPr>
          <p:cNvSpPr/>
          <p:nvPr/>
        </p:nvSpPr>
        <p:spPr>
          <a:xfrm>
            <a:off x="7107680" y="1991325"/>
            <a:ext cx="942431" cy="766006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pic>
        <p:nvPicPr>
          <p:cNvPr id="182" name="Picture 8" descr="Chemical Weapon Svg Png Icon Free Download (#536420) - OnlineWebFonts.COM">
            <a:extLst>
              <a:ext uri="{FF2B5EF4-FFF2-40B4-BE49-F238E27FC236}">
                <a16:creationId xmlns:a16="http://schemas.microsoft.com/office/drawing/2014/main" id="{85F57709-EFCA-05AA-61D9-A75CD6CD6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387" y="1555465"/>
            <a:ext cx="423292" cy="4232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3" name="כותרת 1">
            <a:extLst>
              <a:ext uri="{FF2B5EF4-FFF2-40B4-BE49-F238E27FC236}">
                <a16:creationId xmlns:a16="http://schemas.microsoft.com/office/drawing/2014/main" id="{D152ECAE-A675-08C5-AD8F-2E827E2519CD}"/>
              </a:ext>
            </a:extLst>
          </p:cNvPr>
          <p:cNvSpPr txBox="1">
            <a:spLocks/>
          </p:cNvSpPr>
          <p:nvPr/>
        </p:nvSpPr>
        <p:spPr>
          <a:xfrm>
            <a:off x="8955111" y="1382463"/>
            <a:ext cx="2971025" cy="151647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ssistant" pitchFamily="2" charset="-79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j-ea"/>
                <a:cs typeface="Assistant" pitchFamily="2" charset="-79"/>
              </a:rPr>
              <a:t>07</a:t>
            </a:r>
          </a:p>
        </p:txBody>
      </p:sp>
      <p:grpSp>
        <p:nvGrpSpPr>
          <p:cNvPr id="184" name="קבוצה 183">
            <a:extLst>
              <a:ext uri="{FF2B5EF4-FFF2-40B4-BE49-F238E27FC236}">
                <a16:creationId xmlns:a16="http://schemas.microsoft.com/office/drawing/2014/main" id="{10181B5E-A49D-751F-F6E4-FA21927CD9B4}"/>
              </a:ext>
            </a:extLst>
          </p:cNvPr>
          <p:cNvGrpSpPr/>
          <p:nvPr/>
        </p:nvGrpSpPr>
        <p:grpSpPr>
          <a:xfrm>
            <a:off x="8746577" y="1991325"/>
            <a:ext cx="942432" cy="833966"/>
            <a:chOff x="8251691" y="3810122"/>
            <a:chExt cx="1698172" cy="1277257"/>
          </a:xfrm>
        </p:grpSpPr>
        <p:sp>
          <p:nvSpPr>
            <p:cNvPr id="185" name="משושה 184">
              <a:extLst>
                <a:ext uri="{FF2B5EF4-FFF2-40B4-BE49-F238E27FC236}">
                  <a16:creationId xmlns:a16="http://schemas.microsoft.com/office/drawing/2014/main" id="{61EDB73C-9106-6D07-6DCC-033257AA00C1}"/>
                </a:ext>
              </a:extLst>
            </p:cNvPr>
            <p:cNvSpPr/>
            <p:nvPr/>
          </p:nvSpPr>
          <p:spPr>
            <a:xfrm>
              <a:off x="8251691" y="3810122"/>
              <a:ext cx="1698172" cy="1277257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186" name="Picture 10" descr="תוצאת תמונה עבור water icom">
              <a:extLst>
                <a:ext uri="{FF2B5EF4-FFF2-40B4-BE49-F238E27FC236}">
                  <a16:creationId xmlns:a16="http://schemas.microsoft.com/office/drawing/2014/main" id="{A91A93EF-17C0-3A78-5970-71E7B3F552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1062" y="4419723"/>
              <a:ext cx="144103" cy="144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7" name="TextBox 142">
              <a:extLst>
                <a:ext uri="{FF2B5EF4-FFF2-40B4-BE49-F238E27FC236}">
                  <a16:creationId xmlns:a16="http://schemas.microsoft.com/office/drawing/2014/main" id="{25E8A2C9-35AD-692D-8420-D77323C99697}"/>
                </a:ext>
              </a:extLst>
            </p:cNvPr>
            <p:cNvSpPr txBox="1"/>
            <p:nvPr/>
          </p:nvSpPr>
          <p:spPr>
            <a:xfrm>
              <a:off x="8272890" y="4700074"/>
              <a:ext cx="1428146" cy="3770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תקלות מים</a:t>
              </a:r>
            </a:p>
          </p:txBody>
        </p:sp>
        <p:pic>
          <p:nvPicPr>
            <p:cNvPr id="188" name="Picture 12" descr="תוצאת תמונה עבור water icom">
              <a:extLst>
                <a:ext uri="{FF2B5EF4-FFF2-40B4-BE49-F238E27FC236}">
                  <a16:creationId xmlns:a16="http://schemas.microsoft.com/office/drawing/2014/main" id="{5A0A92B6-9F68-8E33-C204-9BA825B291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65" t="27307" r="27626" b="54673"/>
            <a:stretch/>
          </p:blipFill>
          <p:spPr bwMode="auto">
            <a:xfrm>
              <a:off x="8674404" y="3962485"/>
              <a:ext cx="656835" cy="623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9" name="קבוצה 188">
            <a:extLst>
              <a:ext uri="{FF2B5EF4-FFF2-40B4-BE49-F238E27FC236}">
                <a16:creationId xmlns:a16="http://schemas.microsoft.com/office/drawing/2014/main" id="{E7424961-C43E-EB7B-EFF2-BCD578F254FC}"/>
              </a:ext>
            </a:extLst>
          </p:cNvPr>
          <p:cNvGrpSpPr/>
          <p:nvPr/>
        </p:nvGrpSpPr>
        <p:grpSpPr>
          <a:xfrm>
            <a:off x="8638329" y="2904273"/>
            <a:ext cx="1033600" cy="883120"/>
            <a:chOff x="9567877" y="1756355"/>
            <a:chExt cx="1862446" cy="1348776"/>
          </a:xfrm>
        </p:grpSpPr>
        <p:sp>
          <p:nvSpPr>
            <p:cNvPr id="190" name="משושה 189">
              <a:extLst>
                <a:ext uri="{FF2B5EF4-FFF2-40B4-BE49-F238E27FC236}">
                  <a16:creationId xmlns:a16="http://schemas.microsoft.com/office/drawing/2014/main" id="{45EAB1D2-666E-C17C-5CB9-30CF7216FA29}"/>
                </a:ext>
              </a:extLst>
            </p:cNvPr>
            <p:cNvSpPr/>
            <p:nvPr/>
          </p:nvSpPr>
          <p:spPr>
            <a:xfrm>
              <a:off x="9732151" y="1756355"/>
              <a:ext cx="1698172" cy="1277257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191" name="Picture 4" descr="תוצאת תמונה עבור energy icom">
              <a:extLst>
                <a:ext uri="{FF2B5EF4-FFF2-40B4-BE49-F238E27FC236}">
                  <a16:creationId xmlns:a16="http://schemas.microsoft.com/office/drawing/2014/main" id="{B3DB375D-37E0-6D19-1C06-8829E1D1F9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72" t="20142" r="18792" b="62505"/>
            <a:stretch/>
          </p:blipFill>
          <p:spPr bwMode="auto">
            <a:xfrm>
              <a:off x="10233279" y="1871518"/>
              <a:ext cx="695915" cy="7768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2" name="TextBox 134">
              <a:extLst>
                <a:ext uri="{FF2B5EF4-FFF2-40B4-BE49-F238E27FC236}">
                  <a16:creationId xmlns:a16="http://schemas.microsoft.com/office/drawing/2014/main" id="{C5EA6389-2D3C-7545-6F3B-3E08BB057E4A}"/>
                </a:ext>
              </a:extLst>
            </p:cNvPr>
            <p:cNvSpPr txBox="1"/>
            <p:nvPr/>
          </p:nvSpPr>
          <p:spPr>
            <a:xfrm>
              <a:off x="9567877" y="2447044"/>
              <a:ext cx="1532911" cy="6580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הפסקות חשמל</a:t>
              </a:r>
            </a:p>
          </p:txBody>
        </p:sp>
      </p:grpSp>
      <p:grpSp>
        <p:nvGrpSpPr>
          <p:cNvPr id="193" name="קבוצה 192">
            <a:extLst>
              <a:ext uri="{FF2B5EF4-FFF2-40B4-BE49-F238E27FC236}">
                <a16:creationId xmlns:a16="http://schemas.microsoft.com/office/drawing/2014/main" id="{7896063F-F914-77DE-A69F-1311694E46C9}"/>
              </a:ext>
            </a:extLst>
          </p:cNvPr>
          <p:cNvGrpSpPr/>
          <p:nvPr/>
        </p:nvGrpSpPr>
        <p:grpSpPr>
          <a:xfrm>
            <a:off x="9524608" y="3364230"/>
            <a:ext cx="942697" cy="836293"/>
            <a:chOff x="10019721" y="3325661"/>
            <a:chExt cx="942697" cy="836293"/>
          </a:xfrm>
        </p:grpSpPr>
        <p:sp>
          <p:nvSpPr>
            <p:cNvPr id="194" name="משושה 193">
              <a:extLst>
                <a:ext uri="{FF2B5EF4-FFF2-40B4-BE49-F238E27FC236}">
                  <a16:creationId xmlns:a16="http://schemas.microsoft.com/office/drawing/2014/main" id="{C66606BB-AB1E-4DE7-DD2D-43F7634E714F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pic>
          <p:nvPicPr>
            <p:cNvPr id="195" name="Picture 34" descr="Water Pollution free vector icons designed by Freepik | Water pollution,  Vector icon design, Vector icons">
              <a:extLst>
                <a:ext uri="{FF2B5EF4-FFF2-40B4-BE49-F238E27FC236}">
                  <a16:creationId xmlns:a16="http://schemas.microsoft.com/office/drawing/2014/main" id="{C9042FA4-EC99-7500-9DC2-80EFC8AD29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5675" y="3438315"/>
              <a:ext cx="576444" cy="41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6" name="TextBox 134">
              <a:extLst>
                <a:ext uri="{FF2B5EF4-FFF2-40B4-BE49-F238E27FC236}">
                  <a16:creationId xmlns:a16="http://schemas.microsoft.com/office/drawing/2014/main" id="{981619AB-1F2D-7931-427F-311F59E01899}"/>
                </a:ext>
              </a:extLst>
            </p:cNvPr>
            <p:cNvSpPr txBox="1"/>
            <p:nvPr/>
          </p:nvSpPr>
          <p:spPr>
            <a:xfrm>
              <a:off x="10019721" y="3832370"/>
              <a:ext cx="850718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זיהום ים</a:t>
              </a:r>
            </a:p>
          </p:txBody>
        </p:sp>
      </p:grpSp>
      <p:grpSp>
        <p:nvGrpSpPr>
          <p:cNvPr id="197" name="קבוצה 196">
            <a:extLst>
              <a:ext uri="{FF2B5EF4-FFF2-40B4-BE49-F238E27FC236}">
                <a16:creationId xmlns:a16="http://schemas.microsoft.com/office/drawing/2014/main" id="{04FAA75C-F180-CF44-0C20-36CA0196251C}"/>
              </a:ext>
            </a:extLst>
          </p:cNvPr>
          <p:cNvGrpSpPr/>
          <p:nvPr/>
        </p:nvGrpSpPr>
        <p:grpSpPr>
          <a:xfrm>
            <a:off x="10263905" y="3825330"/>
            <a:ext cx="998296" cy="836293"/>
            <a:chOff x="9964122" y="3325661"/>
            <a:chExt cx="998296" cy="836293"/>
          </a:xfrm>
        </p:grpSpPr>
        <p:sp>
          <p:nvSpPr>
            <p:cNvPr id="198" name="משושה 197">
              <a:extLst>
                <a:ext uri="{FF2B5EF4-FFF2-40B4-BE49-F238E27FC236}">
                  <a16:creationId xmlns:a16="http://schemas.microsoft.com/office/drawing/2014/main" id="{AA946BD4-30AC-4A21-B632-D6DBB5DD6772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199" name="TextBox 134">
              <a:extLst>
                <a:ext uri="{FF2B5EF4-FFF2-40B4-BE49-F238E27FC236}">
                  <a16:creationId xmlns:a16="http://schemas.microsoft.com/office/drawing/2014/main" id="{78A3F639-87BC-6DC6-75BE-672B53E33852}"/>
                </a:ext>
              </a:extLst>
            </p:cNvPr>
            <p:cNvSpPr txBox="1"/>
            <p:nvPr/>
          </p:nvSpPr>
          <p:spPr>
            <a:xfrm>
              <a:off x="9964122" y="3832370"/>
              <a:ext cx="850718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חומ"ס</a:t>
              </a:r>
              <a:endPara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endParaRPr>
            </a:p>
          </p:txBody>
        </p:sp>
      </p:grpSp>
      <p:grpSp>
        <p:nvGrpSpPr>
          <p:cNvPr id="200" name="קבוצה 199">
            <a:extLst>
              <a:ext uri="{FF2B5EF4-FFF2-40B4-BE49-F238E27FC236}">
                <a16:creationId xmlns:a16="http://schemas.microsoft.com/office/drawing/2014/main" id="{06EB5050-FD5A-8AAD-4657-C5AA20C041B9}"/>
              </a:ext>
            </a:extLst>
          </p:cNvPr>
          <p:cNvGrpSpPr/>
          <p:nvPr/>
        </p:nvGrpSpPr>
        <p:grpSpPr>
          <a:xfrm>
            <a:off x="9426288" y="4282063"/>
            <a:ext cx="1022827" cy="866174"/>
            <a:chOff x="9939591" y="3325661"/>
            <a:chExt cx="1022827" cy="866174"/>
          </a:xfrm>
        </p:grpSpPr>
        <p:sp>
          <p:nvSpPr>
            <p:cNvPr id="201" name="משושה 200">
              <a:extLst>
                <a:ext uri="{FF2B5EF4-FFF2-40B4-BE49-F238E27FC236}">
                  <a16:creationId xmlns:a16="http://schemas.microsoft.com/office/drawing/2014/main" id="{7C88EB5E-D7FB-BFEE-6C3D-000FBDFFA092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02" name="TextBox 134">
              <a:extLst>
                <a:ext uri="{FF2B5EF4-FFF2-40B4-BE49-F238E27FC236}">
                  <a16:creationId xmlns:a16="http://schemas.microsoft.com/office/drawing/2014/main" id="{BD709AFF-2AEA-EAB7-9FA7-ABE268EEA2DC}"/>
                </a:ext>
              </a:extLst>
            </p:cNvPr>
            <p:cNvSpPr txBox="1"/>
            <p:nvPr/>
          </p:nvSpPr>
          <p:spPr>
            <a:xfrm>
              <a:off x="9939591" y="3760948"/>
              <a:ext cx="837617" cy="4308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שריפות דלק/ גז</a:t>
              </a:r>
            </a:p>
          </p:txBody>
        </p:sp>
      </p:grpSp>
      <p:grpSp>
        <p:nvGrpSpPr>
          <p:cNvPr id="203" name="קבוצה 202">
            <a:extLst>
              <a:ext uri="{FF2B5EF4-FFF2-40B4-BE49-F238E27FC236}">
                <a16:creationId xmlns:a16="http://schemas.microsoft.com/office/drawing/2014/main" id="{5983CC16-8B90-F9F7-4600-AFDC09D8C9C0}"/>
              </a:ext>
            </a:extLst>
          </p:cNvPr>
          <p:cNvGrpSpPr/>
          <p:nvPr/>
        </p:nvGrpSpPr>
        <p:grpSpPr>
          <a:xfrm>
            <a:off x="8637561" y="3806539"/>
            <a:ext cx="1022827" cy="866174"/>
            <a:chOff x="9939591" y="3325661"/>
            <a:chExt cx="1022827" cy="866174"/>
          </a:xfrm>
        </p:grpSpPr>
        <p:sp>
          <p:nvSpPr>
            <p:cNvPr id="204" name="משושה 203">
              <a:extLst>
                <a:ext uri="{FF2B5EF4-FFF2-40B4-BE49-F238E27FC236}">
                  <a16:creationId xmlns:a16="http://schemas.microsoft.com/office/drawing/2014/main" id="{4C1D1E5A-C75B-D8B2-87FC-CA0012F6F519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05" name="TextBox 134">
              <a:extLst>
                <a:ext uri="{FF2B5EF4-FFF2-40B4-BE49-F238E27FC236}">
                  <a16:creationId xmlns:a16="http://schemas.microsoft.com/office/drawing/2014/main" id="{1B20B493-6D07-59DE-C309-8AEE7532D263}"/>
                </a:ext>
              </a:extLst>
            </p:cNvPr>
            <p:cNvSpPr txBox="1"/>
            <p:nvPr/>
          </p:nvSpPr>
          <p:spPr>
            <a:xfrm>
              <a:off x="9939591" y="3760948"/>
              <a:ext cx="837617" cy="4308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תאונות תחבורה</a:t>
              </a:r>
            </a:p>
          </p:txBody>
        </p:sp>
      </p:grpSp>
      <p:grpSp>
        <p:nvGrpSpPr>
          <p:cNvPr id="206" name="קבוצה 205">
            <a:extLst>
              <a:ext uri="{FF2B5EF4-FFF2-40B4-BE49-F238E27FC236}">
                <a16:creationId xmlns:a16="http://schemas.microsoft.com/office/drawing/2014/main" id="{A863B4AD-08D9-A26B-C8E4-CA40BBAE3DAA}"/>
              </a:ext>
            </a:extLst>
          </p:cNvPr>
          <p:cNvGrpSpPr/>
          <p:nvPr/>
        </p:nvGrpSpPr>
        <p:grpSpPr>
          <a:xfrm>
            <a:off x="8613202" y="4720343"/>
            <a:ext cx="1022827" cy="866174"/>
            <a:chOff x="9939591" y="3325661"/>
            <a:chExt cx="1022827" cy="866174"/>
          </a:xfrm>
        </p:grpSpPr>
        <p:sp>
          <p:nvSpPr>
            <p:cNvPr id="207" name="משושה 206">
              <a:extLst>
                <a:ext uri="{FF2B5EF4-FFF2-40B4-BE49-F238E27FC236}">
                  <a16:creationId xmlns:a16="http://schemas.microsoft.com/office/drawing/2014/main" id="{799A769F-0941-C554-8772-C0C5D3B8F530}"/>
                </a:ext>
              </a:extLst>
            </p:cNvPr>
            <p:cNvSpPr/>
            <p:nvPr/>
          </p:nvSpPr>
          <p:spPr>
            <a:xfrm>
              <a:off x="10019985" y="3325661"/>
              <a:ext cx="942433" cy="836293"/>
            </a:xfrm>
            <a:prstGeom prst="hexagon">
              <a:avLst/>
            </a:prstGeom>
            <a:solidFill>
              <a:sysClr val="window" lastClr="FFFFFF">
                <a:lumMod val="50000"/>
                <a:alpha val="40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08" name="TextBox 134">
              <a:extLst>
                <a:ext uri="{FF2B5EF4-FFF2-40B4-BE49-F238E27FC236}">
                  <a16:creationId xmlns:a16="http://schemas.microsoft.com/office/drawing/2014/main" id="{359C3E66-6846-5066-0158-94688ADEF128}"/>
                </a:ext>
              </a:extLst>
            </p:cNvPr>
            <p:cNvSpPr txBox="1"/>
            <p:nvPr/>
          </p:nvSpPr>
          <p:spPr>
            <a:xfrm>
              <a:off x="9939591" y="3760948"/>
              <a:ext cx="837617" cy="4308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תקלה רדיולוגית</a:t>
              </a:r>
            </a:p>
          </p:txBody>
        </p:sp>
      </p:grpSp>
      <p:pic>
        <p:nvPicPr>
          <p:cNvPr id="209" name="Picture 7" descr="http://www.arrowcleanersinc.com/website.png">
            <a:extLst>
              <a:ext uri="{FF2B5EF4-FFF2-40B4-BE49-F238E27FC236}">
                <a16:creationId xmlns:a16="http://schemas.microsoft.com/office/drawing/2014/main" id="{62D5D4CD-5FF8-BB96-0FC8-3C9A07DF9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1705" flipH="1">
            <a:off x="11252326" y="4674520"/>
            <a:ext cx="758841" cy="70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" name="TextBox 22">
            <a:extLst>
              <a:ext uri="{FF2B5EF4-FFF2-40B4-BE49-F238E27FC236}">
                <a16:creationId xmlns:a16="http://schemas.microsoft.com/office/drawing/2014/main" id="{605FECA0-0327-4C9C-E48B-54E4BA84CADA}"/>
              </a:ext>
            </a:extLst>
          </p:cNvPr>
          <p:cNvSpPr txBox="1">
            <a:spLocks noChangeArrowheads="1"/>
          </p:cNvSpPr>
          <p:nvPr/>
        </p:nvSpPr>
        <p:spPr bwMode="auto">
          <a:xfrm rot="20289731">
            <a:off x="8722759" y="5477473"/>
            <a:ext cx="2497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rPr>
              <a:t>איומים הנובעים מתקלות</a:t>
            </a:r>
          </a:p>
        </p:txBody>
      </p:sp>
      <p:sp>
        <p:nvSpPr>
          <p:cNvPr id="211" name="TextBox 145">
            <a:extLst>
              <a:ext uri="{FF2B5EF4-FFF2-40B4-BE49-F238E27FC236}">
                <a16:creationId xmlns:a16="http://schemas.microsoft.com/office/drawing/2014/main" id="{A0FFA4EB-A03D-8749-0447-6D0EF315A953}"/>
              </a:ext>
            </a:extLst>
          </p:cNvPr>
          <p:cNvSpPr txBox="1"/>
          <p:nvPr/>
        </p:nvSpPr>
        <p:spPr>
          <a:xfrm>
            <a:off x="7284768" y="2460358"/>
            <a:ext cx="58387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ארבה</a:t>
            </a:r>
          </a:p>
        </p:txBody>
      </p:sp>
      <p:sp>
        <p:nvSpPr>
          <p:cNvPr id="212" name="TextBox 145">
            <a:extLst>
              <a:ext uri="{FF2B5EF4-FFF2-40B4-BE49-F238E27FC236}">
                <a16:creationId xmlns:a16="http://schemas.microsoft.com/office/drawing/2014/main" id="{2EFFE134-5565-9B13-8BED-4110DE28E3F4}"/>
              </a:ext>
            </a:extLst>
          </p:cNvPr>
          <p:cNvSpPr txBox="1"/>
          <p:nvPr/>
        </p:nvSpPr>
        <p:spPr>
          <a:xfrm>
            <a:off x="7193079" y="3471944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בולעניים</a:t>
            </a:r>
          </a:p>
        </p:txBody>
      </p:sp>
      <p:sp>
        <p:nvSpPr>
          <p:cNvPr id="213" name="TextBox 145">
            <a:extLst>
              <a:ext uri="{FF2B5EF4-FFF2-40B4-BE49-F238E27FC236}">
                <a16:creationId xmlns:a16="http://schemas.microsoft.com/office/drawing/2014/main" id="{43511582-3371-01B2-D133-535207BABAC1}"/>
              </a:ext>
            </a:extLst>
          </p:cNvPr>
          <p:cNvSpPr txBox="1"/>
          <p:nvPr/>
        </p:nvSpPr>
        <p:spPr>
          <a:xfrm>
            <a:off x="7183573" y="4304693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בצורת</a:t>
            </a:r>
          </a:p>
        </p:txBody>
      </p:sp>
      <p:sp>
        <p:nvSpPr>
          <p:cNvPr id="214" name="TextBox 145">
            <a:extLst>
              <a:ext uri="{FF2B5EF4-FFF2-40B4-BE49-F238E27FC236}">
                <a16:creationId xmlns:a16="http://schemas.microsoft.com/office/drawing/2014/main" id="{486573AF-8FEE-2892-5B58-B6C821540094}"/>
              </a:ext>
            </a:extLst>
          </p:cNvPr>
          <p:cNvSpPr txBox="1"/>
          <p:nvPr/>
        </p:nvSpPr>
        <p:spPr>
          <a:xfrm>
            <a:off x="7165277" y="5137397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גלי חום</a:t>
            </a:r>
          </a:p>
        </p:txBody>
      </p:sp>
      <p:sp>
        <p:nvSpPr>
          <p:cNvPr id="215" name="TextBox 145">
            <a:extLst>
              <a:ext uri="{FF2B5EF4-FFF2-40B4-BE49-F238E27FC236}">
                <a16:creationId xmlns:a16="http://schemas.microsoft.com/office/drawing/2014/main" id="{D8BBDDEF-9495-61C4-257B-DBF6722A2E1B}"/>
              </a:ext>
            </a:extLst>
          </p:cNvPr>
          <p:cNvSpPr txBox="1"/>
          <p:nvPr/>
        </p:nvSpPr>
        <p:spPr>
          <a:xfrm>
            <a:off x="6339205" y="2798467"/>
            <a:ext cx="75491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שפעת </a:t>
            </a:r>
            <a:r>
              <a:rPr kumimoji="0" lang="he-IL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פנדמית</a:t>
            </a:r>
            <a:endParaRPr kumimoji="0" lang="he-IL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Tahoma" panose="020B0604030504040204" pitchFamily="34" charset="0"/>
              <a:cs typeface="Assistant" pitchFamily="2" charset="-79"/>
            </a:endParaRPr>
          </a:p>
        </p:txBody>
      </p:sp>
      <p:sp>
        <p:nvSpPr>
          <p:cNvPr id="216" name="TextBox 145">
            <a:extLst>
              <a:ext uri="{FF2B5EF4-FFF2-40B4-BE49-F238E27FC236}">
                <a16:creationId xmlns:a16="http://schemas.microsoft.com/office/drawing/2014/main" id="{19B112FF-E6A6-DF84-D92D-DA9571605BA6}"/>
              </a:ext>
            </a:extLst>
          </p:cNvPr>
          <p:cNvSpPr txBox="1"/>
          <p:nvPr/>
        </p:nvSpPr>
        <p:spPr>
          <a:xfrm>
            <a:off x="6329686" y="3759319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שלג</a:t>
            </a:r>
          </a:p>
        </p:txBody>
      </p:sp>
      <p:sp>
        <p:nvSpPr>
          <p:cNvPr id="217" name="TextBox 145">
            <a:extLst>
              <a:ext uri="{FF2B5EF4-FFF2-40B4-BE49-F238E27FC236}">
                <a16:creationId xmlns:a16="http://schemas.microsoft.com/office/drawing/2014/main" id="{034F2B9A-44AC-3886-FCE5-437AC3BC7B6B}"/>
              </a:ext>
            </a:extLst>
          </p:cNvPr>
          <p:cNvSpPr txBox="1"/>
          <p:nvPr/>
        </p:nvSpPr>
        <p:spPr>
          <a:xfrm>
            <a:off x="6321508" y="4393114"/>
            <a:ext cx="7549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נגעים בצומח</a:t>
            </a:r>
          </a:p>
        </p:txBody>
      </p:sp>
      <p:sp>
        <p:nvSpPr>
          <p:cNvPr id="218" name="TextBox 145">
            <a:extLst>
              <a:ext uri="{FF2B5EF4-FFF2-40B4-BE49-F238E27FC236}">
                <a16:creationId xmlns:a16="http://schemas.microsoft.com/office/drawing/2014/main" id="{2FF2D57B-A296-604D-C5C0-54A83769FFCC}"/>
              </a:ext>
            </a:extLst>
          </p:cNvPr>
          <p:cNvSpPr txBox="1"/>
          <p:nvPr/>
        </p:nvSpPr>
        <p:spPr>
          <a:xfrm>
            <a:off x="6275671" y="5582039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מדבור</a:t>
            </a:r>
          </a:p>
        </p:txBody>
      </p:sp>
      <p:sp>
        <p:nvSpPr>
          <p:cNvPr id="219" name="משושה 218">
            <a:extLst>
              <a:ext uri="{FF2B5EF4-FFF2-40B4-BE49-F238E27FC236}">
                <a16:creationId xmlns:a16="http://schemas.microsoft.com/office/drawing/2014/main" id="{85A0AC08-850B-D208-90EE-514D1D76A6D9}"/>
              </a:ext>
            </a:extLst>
          </p:cNvPr>
          <p:cNvSpPr/>
          <p:nvPr/>
        </p:nvSpPr>
        <p:spPr>
          <a:xfrm>
            <a:off x="5418553" y="2027895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20" name="משושה 219">
            <a:extLst>
              <a:ext uri="{FF2B5EF4-FFF2-40B4-BE49-F238E27FC236}">
                <a16:creationId xmlns:a16="http://schemas.microsoft.com/office/drawing/2014/main" id="{6F694D0D-4115-9DF9-BEAF-8CAFBF38D317}"/>
              </a:ext>
            </a:extLst>
          </p:cNvPr>
          <p:cNvSpPr/>
          <p:nvPr/>
        </p:nvSpPr>
        <p:spPr>
          <a:xfrm>
            <a:off x="5362422" y="4762200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21" name="משושה 220">
            <a:extLst>
              <a:ext uri="{FF2B5EF4-FFF2-40B4-BE49-F238E27FC236}">
                <a16:creationId xmlns:a16="http://schemas.microsoft.com/office/drawing/2014/main" id="{5A9502E5-6929-2463-3AE6-2C4D1DC0AD1F}"/>
              </a:ext>
            </a:extLst>
          </p:cNvPr>
          <p:cNvSpPr/>
          <p:nvPr/>
        </p:nvSpPr>
        <p:spPr>
          <a:xfrm>
            <a:off x="5398517" y="2902913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22" name="משושה 221">
            <a:extLst>
              <a:ext uri="{FF2B5EF4-FFF2-40B4-BE49-F238E27FC236}">
                <a16:creationId xmlns:a16="http://schemas.microsoft.com/office/drawing/2014/main" id="{753FFC99-1ECD-2BC4-1D92-BEE17C902ACB}"/>
              </a:ext>
            </a:extLst>
          </p:cNvPr>
          <p:cNvSpPr/>
          <p:nvPr/>
        </p:nvSpPr>
        <p:spPr>
          <a:xfrm>
            <a:off x="5394116" y="3870514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23" name="TextBox 145">
            <a:extLst>
              <a:ext uri="{FF2B5EF4-FFF2-40B4-BE49-F238E27FC236}">
                <a16:creationId xmlns:a16="http://schemas.microsoft.com/office/drawing/2014/main" id="{C47076AF-F19D-8FC4-5284-CFD56BFD3AB7}"/>
              </a:ext>
            </a:extLst>
          </p:cNvPr>
          <p:cNvSpPr txBox="1"/>
          <p:nvPr/>
        </p:nvSpPr>
        <p:spPr>
          <a:xfrm>
            <a:off x="5451221" y="2511339"/>
            <a:ext cx="94057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סופת גשם</a:t>
            </a:r>
          </a:p>
        </p:txBody>
      </p:sp>
      <p:sp>
        <p:nvSpPr>
          <p:cNvPr id="224" name="TextBox 145">
            <a:extLst>
              <a:ext uri="{FF2B5EF4-FFF2-40B4-BE49-F238E27FC236}">
                <a16:creationId xmlns:a16="http://schemas.microsoft.com/office/drawing/2014/main" id="{BBD676E4-4085-8617-8862-7C47CCDE1017}"/>
              </a:ext>
            </a:extLst>
          </p:cNvPr>
          <p:cNvSpPr txBox="1"/>
          <p:nvPr/>
        </p:nvSpPr>
        <p:spPr>
          <a:xfrm>
            <a:off x="5487061" y="3051095"/>
            <a:ext cx="7549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סופות אבק</a:t>
            </a:r>
          </a:p>
        </p:txBody>
      </p:sp>
      <p:sp>
        <p:nvSpPr>
          <p:cNvPr id="225" name="TextBox 145">
            <a:extLst>
              <a:ext uri="{FF2B5EF4-FFF2-40B4-BE49-F238E27FC236}">
                <a16:creationId xmlns:a16="http://schemas.microsoft.com/office/drawing/2014/main" id="{7C2E7650-F450-2351-BB64-32F8FB3E2254}"/>
              </a:ext>
            </a:extLst>
          </p:cNvPr>
          <p:cNvSpPr txBox="1"/>
          <p:nvPr/>
        </p:nvSpPr>
        <p:spPr>
          <a:xfrm>
            <a:off x="5478515" y="4296083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ערפל</a:t>
            </a:r>
          </a:p>
        </p:txBody>
      </p:sp>
      <p:sp>
        <p:nvSpPr>
          <p:cNvPr id="226" name="TextBox 145">
            <a:extLst>
              <a:ext uri="{FF2B5EF4-FFF2-40B4-BE49-F238E27FC236}">
                <a16:creationId xmlns:a16="http://schemas.microsoft.com/office/drawing/2014/main" id="{311C9E43-4A05-6F6F-CCE7-55D70D88E584}"/>
              </a:ext>
            </a:extLst>
          </p:cNvPr>
          <p:cNvSpPr txBox="1"/>
          <p:nvPr/>
        </p:nvSpPr>
        <p:spPr>
          <a:xfrm>
            <a:off x="5424081" y="5160656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ענן ולקני</a:t>
            </a:r>
          </a:p>
        </p:txBody>
      </p:sp>
      <p:sp>
        <p:nvSpPr>
          <p:cNvPr id="227" name="משושה 226">
            <a:extLst>
              <a:ext uri="{FF2B5EF4-FFF2-40B4-BE49-F238E27FC236}">
                <a16:creationId xmlns:a16="http://schemas.microsoft.com/office/drawing/2014/main" id="{142D8EE7-5DFE-01B6-AEC4-6566AE46C2F9}"/>
              </a:ext>
            </a:extLst>
          </p:cNvPr>
          <p:cNvSpPr/>
          <p:nvPr/>
        </p:nvSpPr>
        <p:spPr>
          <a:xfrm>
            <a:off x="4549241" y="2437007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28" name="משושה 227">
            <a:extLst>
              <a:ext uri="{FF2B5EF4-FFF2-40B4-BE49-F238E27FC236}">
                <a16:creationId xmlns:a16="http://schemas.microsoft.com/office/drawing/2014/main" id="{04DAFA4C-BC11-C8A6-0152-362718E9E7AD}"/>
              </a:ext>
            </a:extLst>
          </p:cNvPr>
          <p:cNvSpPr/>
          <p:nvPr/>
        </p:nvSpPr>
        <p:spPr>
          <a:xfrm>
            <a:off x="4493110" y="5171312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29" name="משושה 228">
            <a:extLst>
              <a:ext uri="{FF2B5EF4-FFF2-40B4-BE49-F238E27FC236}">
                <a16:creationId xmlns:a16="http://schemas.microsoft.com/office/drawing/2014/main" id="{A42AA6A0-5418-08EF-2A13-86B8F754CCB2}"/>
              </a:ext>
            </a:extLst>
          </p:cNvPr>
          <p:cNvSpPr/>
          <p:nvPr/>
        </p:nvSpPr>
        <p:spPr>
          <a:xfrm>
            <a:off x="4529205" y="3312025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30" name="משושה 229">
            <a:extLst>
              <a:ext uri="{FF2B5EF4-FFF2-40B4-BE49-F238E27FC236}">
                <a16:creationId xmlns:a16="http://schemas.microsoft.com/office/drawing/2014/main" id="{ACF8DA09-5626-0E61-0293-C36AD6A4B583}"/>
              </a:ext>
            </a:extLst>
          </p:cNvPr>
          <p:cNvSpPr/>
          <p:nvPr/>
        </p:nvSpPr>
        <p:spPr>
          <a:xfrm>
            <a:off x="4524804" y="4279626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31" name="TextBox 145">
            <a:extLst>
              <a:ext uri="{FF2B5EF4-FFF2-40B4-BE49-F238E27FC236}">
                <a16:creationId xmlns:a16="http://schemas.microsoft.com/office/drawing/2014/main" id="{2BBB7B53-0E40-897F-DC35-76F418DA26B6}"/>
              </a:ext>
            </a:extLst>
          </p:cNvPr>
          <p:cNvSpPr txBox="1"/>
          <p:nvPr/>
        </p:nvSpPr>
        <p:spPr>
          <a:xfrm>
            <a:off x="4447438" y="2902913"/>
            <a:ext cx="1114323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המצוק הימי</a:t>
            </a:r>
          </a:p>
        </p:txBody>
      </p:sp>
      <p:sp>
        <p:nvSpPr>
          <p:cNvPr id="232" name="TextBox 145">
            <a:extLst>
              <a:ext uri="{FF2B5EF4-FFF2-40B4-BE49-F238E27FC236}">
                <a16:creationId xmlns:a16="http://schemas.microsoft.com/office/drawing/2014/main" id="{625E0277-7DDB-29F0-8DAB-FB0A71E3FEB5}"/>
              </a:ext>
            </a:extLst>
          </p:cNvPr>
          <p:cNvSpPr txBox="1"/>
          <p:nvPr/>
        </p:nvSpPr>
        <p:spPr>
          <a:xfrm>
            <a:off x="4626058" y="3342638"/>
            <a:ext cx="75491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עליית מפלס הים</a:t>
            </a:r>
          </a:p>
        </p:txBody>
      </p:sp>
      <p:sp>
        <p:nvSpPr>
          <p:cNvPr id="233" name="TextBox 145">
            <a:extLst>
              <a:ext uri="{FF2B5EF4-FFF2-40B4-BE49-F238E27FC236}">
                <a16:creationId xmlns:a16="http://schemas.microsoft.com/office/drawing/2014/main" id="{4F4987F9-5998-04D4-3689-EE377A05CAF8}"/>
              </a:ext>
            </a:extLst>
          </p:cNvPr>
          <p:cNvSpPr txBox="1"/>
          <p:nvPr/>
        </p:nvSpPr>
        <p:spPr>
          <a:xfrm>
            <a:off x="4591440" y="4730280"/>
            <a:ext cx="858032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שפעת עופות</a:t>
            </a:r>
          </a:p>
        </p:txBody>
      </p:sp>
      <p:sp>
        <p:nvSpPr>
          <p:cNvPr id="234" name="TextBox 145">
            <a:extLst>
              <a:ext uri="{FF2B5EF4-FFF2-40B4-BE49-F238E27FC236}">
                <a16:creationId xmlns:a16="http://schemas.microsoft.com/office/drawing/2014/main" id="{669D21A2-7723-5B06-4C2F-399D681D4AEF}"/>
              </a:ext>
            </a:extLst>
          </p:cNvPr>
          <p:cNvSpPr txBox="1"/>
          <p:nvPr/>
        </p:nvSpPr>
        <p:spPr>
          <a:xfrm>
            <a:off x="4554769" y="5569768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בצורת</a:t>
            </a:r>
          </a:p>
        </p:txBody>
      </p:sp>
      <p:sp>
        <p:nvSpPr>
          <p:cNvPr id="235" name="משושה 234">
            <a:extLst>
              <a:ext uri="{FF2B5EF4-FFF2-40B4-BE49-F238E27FC236}">
                <a16:creationId xmlns:a16="http://schemas.microsoft.com/office/drawing/2014/main" id="{9B5B6038-E422-648B-AC33-3095CD229EB4}"/>
              </a:ext>
            </a:extLst>
          </p:cNvPr>
          <p:cNvSpPr/>
          <p:nvPr/>
        </p:nvSpPr>
        <p:spPr>
          <a:xfrm>
            <a:off x="6276855" y="1585642"/>
            <a:ext cx="942431" cy="722920"/>
          </a:xfrm>
          <a:prstGeom prst="hexagon">
            <a:avLst/>
          </a:prstGeom>
          <a:solidFill>
            <a:srgbClr val="4BACC6">
              <a:lumMod val="75000"/>
              <a:alpha val="40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ssistant" pitchFamily="2" charset="-79"/>
              <a:ea typeface="+mn-ea"/>
              <a:cs typeface="Assistant" pitchFamily="2" charset="-79"/>
            </a:endParaRPr>
          </a:p>
        </p:txBody>
      </p:sp>
      <p:sp>
        <p:nvSpPr>
          <p:cNvPr id="236" name="TextBox 145">
            <a:extLst>
              <a:ext uri="{FF2B5EF4-FFF2-40B4-BE49-F238E27FC236}">
                <a16:creationId xmlns:a16="http://schemas.microsoft.com/office/drawing/2014/main" id="{B73C79F1-537B-3D18-947D-AE6C1B43624D}"/>
              </a:ext>
            </a:extLst>
          </p:cNvPr>
          <p:cNvSpPr txBox="1"/>
          <p:nvPr/>
        </p:nvSpPr>
        <p:spPr>
          <a:xfrm>
            <a:off x="6375341" y="2054992"/>
            <a:ext cx="7549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rPr>
              <a:t>רעב</a:t>
            </a:r>
          </a:p>
        </p:txBody>
      </p:sp>
      <p:grpSp>
        <p:nvGrpSpPr>
          <p:cNvPr id="237" name="קבוצה 236">
            <a:extLst>
              <a:ext uri="{FF2B5EF4-FFF2-40B4-BE49-F238E27FC236}">
                <a16:creationId xmlns:a16="http://schemas.microsoft.com/office/drawing/2014/main" id="{5A1A7BDC-543C-FC02-25ED-D63638B4BFEB}"/>
              </a:ext>
            </a:extLst>
          </p:cNvPr>
          <p:cNvGrpSpPr/>
          <p:nvPr/>
        </p:nvGrpSpPr>
        <p:grpSpPr>
          <a:xfrm>
            <a:off x="3659403" y="3768721"/>
            <a:ext cx="954531" cy="716430"/>
            <a:chOff x="5276263" y="3786478"/>
            <a:chExt cx="1698172" cy="1277257"/>
          </a:xfrm>
        </p:grpSpPr>
        <p:sp>
          <p:nvSpPr>
            <p:cNvPr id="238" name="משושה 237">
              <a:extLst>
                <a:ext uri="{FF2B5EF4-FFF2-40B4-BE49-F238E27FC236}">
                  <a16:creationId xmlns:a16="http://schemas.microsoft.com/office/drawing/2014/main" id="{3789C680-B74D-1A36-79BA-FDDEBDC681DE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39" name="TextBox 147">
              <a:extLst>
                <a:ext uri="{FF2B5EF4-FFF2-40B4-BE49-F238E27FC236}">
                  <a16:creationId xmlns:a16="http://schemas.microsoft.com/office/drawing/2014/main" id="{540A4EC0-FA5E-CB5D-F545-14B8B3B5934F}"/>
                </a:ext>
              </a:extLst>
            </p:cNvPr>
            <p:cNvSpPr txBox="1"/>
            <p:nvPr/>
          </p:nvSpPr>
          <p:spPr>
            <a:xfrm>
              <a:off x="5546318" y="4003166"/>
              <a:ext cx="1304627" cy="9328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טב"ק</a:t>
              </a: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 רדיולוגי</a:t>
              </a:r>
            </a:p>
          </p:txBody>
        </p:sp>
      </p:grpSp>
      <p:grpSp>
        <p:nvGrpSpPr>
          <p:cNvPr id="240" name="קבוצה 239">
            <a:extLst>
              <a:ext uri="{FF2B5EF4-FFF2-40B4-BE49-F238E27FC236}">
                <a16:creationId xmlns:a16="http://schemas.microsoft.com/office/drawing/2014/main" id="{954A3400-4AA4-0324-4BA1-60ECAF5C487B}"/>
              </a:ext>
            </a:extLst>
          </p:cNvPr>
          <p:cNvGrpSpPr/>
          <p:nvPr/>
        </p:nvGrpSpPr>
        <p:grpSpPr>
          <a:xfrm>
            <a:off x="3641278" y="4704479"/>
            <a:ext cx="954531" cy="743742"/>
            <a:chOff x="5276263" y="3786478"/>
            <a:chExt cx="1698172" cy="1325949"/>
          </a:xfrm>
        </p:grpSpPr>
        <p:sp>
          <p:nvSpPr>
            <p:cNvPr id="241" name="משושה 240">
              <a:extLst>
                <a:ext uri="{FF2B5EF4-FFF2-40B4-BE49-F238E27FC236}">
                  <a16:creationId xmlns:a16="http://schemas.microsoft.com/office/drawing/2014/main" id="{AA45750A-B3CF-6B7D-183F-9716CE822380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42" name="TextBox 147">
              <a:extLst>
                <a:ext uri="{FF2B5EF4-FFF2-40B4-BE49-F238E27FC236}">
                  <a16:creationId xmlns:a16="http://schemas.microsoft.com/office/drawing/2014/main" id="{5BFDF8BB-1F9D-A7AD-ACB3-B42DA9159940}"/>
                </a:ext>
              </a:extLst>
            </p:cNvPr>
            <p:cNvSpPr txBox="1"/>
            <p:nvPr/>
          </p:nvSpPr>
          <p:spPr>
            <a:xfrm>
              <a:off x="5548785" y="4563720"/>
              <a:ext cx="1063775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ב"כ</a:t>
              </a:r>
            </a:p>
          </p:txBody>
        </p:sp>
      </p:grpSp>
      <p:grpSp>
        <p:nvGrpSpPr>
          <p:cNvPr id="243" name="קבוצה 242">
            <a:extLst>
              <a:ext uri="{FF2B5EF4-FFF2-40B4-BE49-F238E27FC236}">
                <a16:creationId xmlns:a16="http://schemas.microsoft.com/office/drawing/2014/main" id="{EA4DD80A-B93F-E7E0-6FEE-C74EA98692D9}"/>
              </a:ext>
            </a:extLst>
          </p:cNvPr>
          <p:cNvGrpSpPr/>
          <p:nvPr/>
        </p:nvGrpSpPr>
        <p:grpSpPr>
          <a:xfrm>
            <a:off x="2763373" y="1490839"/>
            <a:ext cx="954531" cy="734907"/>
            <a:chOff x="5276263" y="3786478"/>
            <a:chExt cx="1698172" cy="1310198"/>
          </a:xfrm>
        </p:grpSpPr>
        <p:sp>
          <p:nvSpPr>
            <p:cNvPr id="244" name="משושה 243">
              <a:extLst>
                <a:ext uri="{FF2B5EF4-FFF2-40B4-BE49-F238E27FC236}">
                  <a16:creationId xmlns:a16="http://schemas.microsoft.com/office/drawing/2014/main" id="{8F92017D-BE3B-02E9-DBD2-9D93705B8FA4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45" name="TextBox 147">
              <a:extLst>
                <a:ext uri="{FF2B5EF4-FFF2-40B4-BE49-F238E27FC236}">
                  <a16:creationId xmlns:a16="http://schemas.microsoft.com/office/drawing/2014/main" id="{97FFE5C8-BAE0-0A82-A36A-B3D6B8641F5D}"/>
                </a:ext>
              </a:extLst>
            </p:cNvPr>
            <p:cNvSpPr txBox="1"/>
            <p:nvPr/>
          </p:nvSpPr>
          <p:spPr>
            <a:xfrm>
              <a:off x="5438889" y="4643993"/>
              <a:ext cx="1393404" cy="45268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טב"ק</a:t>
              </a:r>
              <a:r>
                <a:rPr kumimoji="0" lang="he-IL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 כימי</a:t>
              </a:r>
            </a:p>
          </p:txBody>
        </p:sp>
      </p:grpSp>
      <p:grpSp>
        <p:nvGrpSpPr>
          <p:cNvPr id="246" name="קבוצה 245">
            <a:extLst>
              <a:ext uri="{FF2B5EF4-FFF2-40B4-BE49-F238E27FC236}">
                <a16:creationId xmlns:a16="http://schemas.microsoft.com/office/drawing/2014/main" id="{06F1C210-0F0A-6C5A-A6A9-F17C964D49EC}"/>
              </a:ext>
            </a:extLst>
          </p:cNvPr>
          <p:cNvGrpSpPr/>
          <p:nvPr/>
        </p:nvGrpSpPr>
        <p:grpSpPr>
          <a:xfrm>
            <a:off x="2745248" y="2426596"/>
            <a:ext cx="954531" cy="716430"/>
            <a:chOff x="5276263" y="3786478"/>
            <a:chExt cx="1698172" cy="1277257"/>
          </a:xfrm>
        </p:grpSpPr>
        <p:sp>
          <p:nvSpPr>
            <p:cNvPr id="247" name="משושה 246">
              <a:extLst>
                <a:ext uri="{FF2B5EF4-FFF2-40B4-BE49-F238E27FC236}">
                  <a16:creationId xmlns:a16="http://schemas.microsoft.com/office/drawing/2014/main" id="{E2ACC1E9-89D2-11E8-FE15-200B7798F9B8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48" name="TextBox 147">
              <a:extLst>
                <a:ext uri="{FF2B5EF4-FFF2-40B4-BE49-F238E27FC236}">
                  <a16:creationId xmlns:a16="http://schemas.microsoft.com/office/drawing/2014/main" id="{D7F76002-0B9B-E960-3388-790262E2EA34}"/>
                </a:ext>
              </a:extLst>
            </p:cNvPr>
            <p:cNvSpPr txBox="1"/>
            <p:nvPr/>
          </p:nvSpPr>
          <p:spPr>
            <a:xfrm>
              <a:off x="5500959" y="4211039"/>
              <a:ext cx="1229682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הפס"ד</a:t>
              </a:r>
              <a:endPara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endParaRPr>
            </a:p>
          </p:txBody>
        </p:sp>
      </p:grpSp>
      <p:grpSp>
        <p:nvGrpSpPr>
          <p:cNvPr id="249" name="קבוצה 248">
            <a:extLst>
              <a:ext uri="{FF2B5EF4-FFF2-40B4-BE49-F238E27FC236}">
                <a16:creationId xmlns:a16="http://schemas.microsoft.com/office/drawing/2014/main" id="{62279E86-2FB2-B61E-650E-6D54F22017C6}"/>
              </a:ext>
            </a:extLst>
          </p:cNvPr>
          <p:cNvGrpSpPr/>
          <p:nvPr/>
        </p:nvGrpSpPr>
        <p:grpSpPr>
          <a:xfrm>
            <a:off x="2771947" y="3274744"/>
            <a:ext cx="954531" cy="716430"/>
            <a:chOff x="5276263" y="3786478"/>
            <a:chExt cx="1698172" cy="1277257"/>
          </a:xfrm>
        </p:grpSpPr>
        <p:sp>
          <p:nvSpPr>
            <p:cNvPr id="250" name="משושה 249">
              <a:extLst>
                <a:ext uri="{FF2B5EF4-FFF2-40B4-BE49-F238E27FC236}">
                  <a16:creationId xmlns:a16="http://schemas.microsoft.com/office/drawing/2014/main" id="{AEA483ED-AE92-B3F3-64BD-7805E8A0F5FD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51" name="TextBox 147">
              <a:extLst>
                <a:ext uri="{FF2B5EF4-FFF2-40B4-BE49-F238E27FC236}">
                  <a16:creationId xmlns:a16="http://schemas.microsoft.com/office/drawing/2014/main" id="{5A5BA7C8-6814-392D-5A7B-8E9F40EEE4C6}"/>
                </a:ext>
              </a:extLst>
            </p:cNvPr>
            <p:cNvSpPr txBox="1"/>
            <p:nvPr/>
          </p:nvSpPr>
          <p:spPr>
            <a:xfrm>
              <a:off x="5533030" y="3989752"/>
              <a:ext cx="1242584" cy="93280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טב"ק</a:t>
              </a: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 ביולוגי</a:t>
              </a:r>
            </a:p>
          </p:txBody>
        </p:sp>
      </p:grpSp>
      <p:grpSp>
        <p:nvGrpSpPr>
          <p:cNvPr id="252" name="קבוצה 251">
            <a:extLst>
              <a:ext uri="{FF2B5EF4-FFF2-40B4-BE49-F238E27FC236}">
                <a16:creationId xmlns:a16="http://schemas.microsoft.com/office/drawing/2014/main" id="{4F16FB06-11D5-B18C-5E6C-C92E01F6D17D}"/>
              </a:ext>
            </a:extLst>
          </p:cNvPr>
          <p:cNvGrpSpPr/>
          <p:nvPr/>
        </p:nvGrpSpPr>
        <p:grpSpPr>
          <a:xfrm>
            <a:off x="2753822" y="4210501"/>
            <a:ext cx="954531" cy="743742"/>
            <a:chOff x="5276263" y="3786478"/>
            <a:chExt cx="1698172" cy="1325949"/>
          </a:xfrm>
        </p:grpSpPr>
        <p:sp>
          <p:nvSpPr>
            <p:cNvPr id="253" name="משושה 252">
              <a:extLst>
                <a:ext uri="{FF2B5EF4-FFF2-40B4-BE49-F238E27FC236}">
                  <a16:creationId xmlns:a16="http://schemas.microsoft.com/office/drawing/2014/main" id="{135464C2-7DE5-B7D8-6513-EDD9E3705B15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54" name="TextBox 147">
              <a:extLst>
                <a:ext uri="{FF2B5EF4-FFF2-40B4-BE49-F238E27FC236}">
                  <a16:creationId xmlns:a16="http://schemas.microsoft.com/office/drawing/2014/main" id="{7EBC01C9-D540-C61D-3192-12E6FF746906}"/>
                </a:ext>
              </a:extLst>
            </p:cNvPr>
            <p:cNvSpPr txBox="1"/>
            <p:nvPr/>
          </p:nvSpPr>
          <p:spPr>
            <a:xfrm>
              <a:off x="5548785" y="4563720"/>
              <a:ext cx="1063775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טרור</a:t>
              </a:r>
            </a:p>
          </p:txBody>
        </p:sp>
      </p:grpSp>
      <p:grpSp>
        <p:nvGrpSpPr>
          <p:cNvPr id="255" name="קבוצה 254">
            <a:extLst>
              <a:ext uri="{FF2B5EF4-FFF2-40B4-BE49-F238E27FC236}">
                <a16:creationId xmlns:a16="http://schemas.microsoft.com/office/drawing/2014/main" id="{DCB52C73-50E2-EB2B-CC13-5797F7F873B4}"/>
              </a:ext>
            </a:extLst>
          </p:cNvPr>
          <p:cNvGrpSpPr/>
          <p:nvPr/>
        </p:nvGrpSpPr>
        <p:grpSpPr>
          <a:xfrm>
            <a:off x="1868237" y="1926804"/>
            <a:ext cx="954531" cy="743742"/>
            <a:chOff x="5276263" y="3786478"/>
            <a:chExt cx="1698172" cy="1325949"/>
          </a:xfrm>
        </p:grpSpPr>
        <p:sp>
          <p:nvSpPr>
            <p:cNvPr id="256" name="משושה 255">
              <a:extLst>
                <a:ext uri="{FF2B5EF4-FFF2-40B4-BE49-F238E27FC236}">
                  <a16:creationId xmlns:a16="http://schemas.microsoft.com/office/drawing/2014/main" id="{A4642C18-E284-44FC-D5FC-AC6CAF7AC125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57" name="TextBox 147">
              <a:extLst>
                <a:ext uri="{FF2B5EF4-FFF2-40B4-BE49-F238E27FC236}">
                  <a16:creationId xmlns:a16="http://schemas.microsoft.com/office/drawing/2014/main" id="{82ED33AA-95E9-4169-0F3F-37AA8C1B963F}"/>
                </a:ext>
              </a:extLst>
            </p:cNvPr>
            <p:cNvSpPr txBox="1"/>
            <p:nvPr/>
          </p:nvSpPr>
          <p:spPr>
            <a:xfrm>
              <a:off x="5548785" y="4563720"/>
              <a:ext cx="1063775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GNSS</a:t>
              </a:r>
              <a:endPara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endParaRPr>
            </a:p>
          </p:txBody>
        </p:sp>
      </p:grpSp>
      <p:grpSp>
        <p:nvGrpSpPr>
          <p:cNvPr id="258" name="קבוצה 257">
            <a:extLst>
              <a:ext uri="{FF2B5EF4-FFF2-40B4-BE49-F238E27FC236}">
                <a16:creationId xmlns:a16="http://schemas.microsoft.com/office/drawing/2014/main" id="{E36A1D4A-5292-4B04-277E-9D254723343B}"/>
              </a:ext>
            </a:extLst>
          </p:cNvPr>
          <p:cNvGrpSpPr/>
          <p:nvPr/>
        </p:nvGrpSpPr>
        <p:grpSpPr>
          <a:xfrm>
            <a:off x="1850112" y="2862561"/>
            <a:ext cx="954531" cy="743742"/>
            <a:chOff x="5276263" y="3786478"/>
            <a:chExt cx="1698172" cy="1325949"/>
          </a:xfrm>
        </p:grpSpPr>
        <p:sp>
          <p:nvSpPr>
            <p:cNvPr id="259" name="משושה 258">
              <a:extLst>
                <a:ext uri="{FF2B5EF4-FFF2-40B4-BE49-F238E27FC236}">
                  <a16:creationId xmlns:a16="http://schemas.microsoft.com/office/drawing/2014/main" id="{AA4E77BE-63BA-8A02-62A8-262ED803DDC0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60" name="TextBox 147">
              <a:extLst>
                <a:ext uri="{FF2B5EF4-FFF2-40B4-BE49-F238E27FC236}">
                  <a16:creationId xmlns:a16="http://schemas.microsoft.com/office/drawing/2014/main" id="{4C7471D0-D6DB-938C-404A-A1F02F38F829}"/>
                </a:ext>
              </a:extLst>
            </p:cNvPr>
            <p:cNvSpPr txBox="1"/>
            <p:nvPr/>
          </p:nvSpPr>
          <p:spPr>
            <a:xfrm>
              <a:off x="5327119" y="4563720"/>
              <a:ext cx="1506309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ספקטרום</a:t>
              </a:r>
            </a:p>
          </p:txBody>
        </p:sp>
      </p:grpSp>
      <p:grpSp>
        <p:nvGrpSpPr>
          <p:cNvPr id="261" name="קבוצה 260">
            <a:extLst>
              <a:ext uri="{FF2B5EF4-FFF2-40B4-BE49-F238E27FC236}">
                <a16:creationId xmlns:a16="http://schemas.microsoft.com/office/drawing/2014/main" id="{EE23F106-AA3F-B71E-ADEA-F223AA98506C}"/>
              </a:ext>
            </a:extLst>
          </p:cNvPr>
          <p:cNvGrpSpPr/>
          <p:nvPr/>
        </p:nvGrpSpPr>
        <p:grpSpPr>
          <a:xfrm>
            <a:off x="1876811" y="3710709"/>
            <a:ext cx="954531" cy="716430"/>
            <a:chOff x="5276263" y="3786478"/>
            <a:chExt cx="1698172" cy="1277257"/>
          </a:xfrm>
        </p:grpSpPr>
        <p:sp>
          <p:nvSpPr>
            <p:cNvPr id="262" name="משושה 261">
              <a:extLst>
                <a:ext uri="{FF2B5EF4-FFF2-40B4-BE49-F238E27FC236}">
                  <a16:creationId xmlns:a16="http://schemas.microsoft.com/office/drawing/2014/main" id="{7BC442DE-8214-6B3A-A6F9-BE63C4A40EDC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63" name="TextBox 147">
              <a:extLst>
                <a:ext uri="{FF2B5EF4-FFF2-40B4-BE49-F238E27FC236}">
                  <a16:creationId xmlns:a16="http://schemas.microsoft.com/office/drawing/2014/main" id="{8DCB1543-C8B9-ECD9-7C0D-CA7BDEBB6974}"/>
                </a:ext>
              </a:extLst>
            </p:cNvPr>
            <p:cNvSpPr txBox="1"/>
            <p:nvPr/>
          </p:nvSpPr>
          <p:spPr>
            <a:xfrm>
              <a:off x="5594977" y="4036802"/>
              <a:ext cx="1063775" cy="93280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ימי קרב</a:t>
              </a:r>
            </a:p>
          </p:txBody>
        </p:sp>
      </p:grpSp>
      <p:grpSp>
        <p:nvGrpSpPr>
          <p:cNvPr id="264" name="קבוצה 263">
            <a:extLst>
              <a:ext uri="{FF2B5EF4-FFF2-40B4-BE49-F238E27FC236}">
                <a16:creationId xmlns:a16="http://schemas.microsoft.com/office/drawing/2014/main" id="{24D21F07-1737-BC04-8D97-3441B8ACBF08}"/>
              </a:ext>
            </a:extLst>
          </p:cNvPr>
          <p:cNvGrpSpPr/>
          <p:nvPr/>
        </p:nvGrpSpPr>
        <p:grpSpPr>
          <a:xfrm>
            <a:off x="1858686" y="4646466"/>
            <a:ext cx="954531" cy="743742"/>
            <a:chOff x="5276263" y="3786478"/>
            <a:chExt cx="1698172" cy="1325949"/>
          </a:xfrm>
        </p:grpSpPr>
        <p:sp>
          <p:nvSpPr>
            <p:cNvPr id="265" name="משושה 264">
              <a:extLst>
                <a:ext uri="{FF2B5EF4-FFF2-40B4-BE49-F238E27FC236}">
                  <a16:creationId xmlns:a16="http://schemas.microsoft.com/office/drawing/2014/main" id="{5DE9C4EC-808C-55CB-9764-4AB13728BB04}"/>
                </a:ext>
              </a:extLst>
            </p:cNvPr>
            <p:cNvSpPr/>
            <p:nvPr/>
          </p:nvSpPr>
          <p:spPr>
            <a:xfrm>
              <a:off x="5276263" y="3786478"/>
              <a:ext cx="1698172" cy="1277257"/>
            </a:xfrm>
            <a:prstGeom prst="hexagon">
              <a:avLst/>
            </a:prstGeom>
            <a:solidFill>
              <a:srgbClr val="BDCFF3">
                <a:alpha val="40000"/>
              </a:srgbClr>
            </a:solidFill>
            <a:ln w="25400" cap="flat" cmpd="sng" algn="ctr">
              <a:solidFill>
                <a:srgbClr val="86A5CA"/>
              </a:solidFill>
              <a:prstDash val="solid"/>
            </a:ln>
            <a:effectLst/>
          </p:spPr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endParaRPr>
            </a:p>
          </p:txBody>
        </p:sp>
        <p:sp>
          <p:nvSpPr>
            <p:cNvPr id="266" name="TextBox 147">
              <a:extLst>
                <a:ext uri="{FF2B5EF4-FFF2-40B4-BE49-F238E27FC236}">
                  <a16:creationId xmlns:a16="http://schemas.microsoft.com/office/drawing/2014/main" id="{D822D200-F8DE-CF06-0451-AFFED3405B95}"/>
                </a:ext>
              </a:extLst>
            </p:cNvPr>
            <p:cNvSpPr txBox="1"/>
            <p:nvPr/>
          </p:nvSpPr>
          <p:spPr>
            <a:xfrm>
              <a:off x="5518013" y="4563720"/>
              <a:ext cx="1276530" cy="54870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ssistant" pitchFamily="2" charset="-79"/>
                  <a:ea typeface="Tahoma" panose="020B0604030504040204" pitchFamily="34" charset="0"/>
                  <a:cs typeface="Assistant" pitchFamily="2" charset="-79"/>
                </a:rPr>
                <a:t>רחפנים</a:t>
              </a:r>
              <a:endPara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Tahoma" panose="020B0604030504040204" pitchFamily="34" charset="0"/>
                <a:cs typeface="Assistant" pitchFamily="2" charset="-79"/>
              </a:endParaRPr>
            </a:p>
          </p:txBody>
        </p:sp>
      </p:grpSp>
      <p:pic>
        <p:nvPicPr>
          <p:cNvPr id="267" name="Picture 7" descr="http://www.arrowcleanersinc.com/website.png">
            <a:extLst>
              <a:ext uri="{FF2B5EF4-FFF2-40B4-BE49-F238E27FC236}">
                <a16:creationId xmlns:a16="http://schemas.microsoft.com/office/drawing/2014/main" id="{19FD8ABD-9CB9-59B4-C7D7-29A14777D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4730" flipH="1">
            <a:off x="6732099" y="776394"/>
            <a:ext cx="758841" cy="70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8" name="TextBox 22">
            <a:extLst>
              <a:ext uri="{FF2B5EF4-FFF2-40B4-BE49-F238E27FC236}">
                <a16:creationId xmlns:a16="http://schemas.microsoft.com/office/drawing/2014/main" id="{B5F526C7-9C86-C749-FF83-9DFCDCB71B71}"/>
              </a:ext>
            </a:extLst>
          </p:cNvPr>
          <p:cNvSpPr txBox="1">
            <a:spLocks noChangeArrowheads="1"/>
          </p:cNvSpPr>
          <p:nvPr/>
        </p:nvSpPr>
        <p:spPr bwMode="auto">
          <a:xfrm rot="20289731">
            <a:off x="4257275" y="1560291"/>
            <a:ext cx="2497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rPr>
              <a:t>איומים הנובעים מהטבע</a:t>
            </a:r>
          </a:p>
        </p:txBody>
      </p:sp>
      <p:pic>
        <p:nvPicPr>
          <p:cNvPr id="269" name="Picture 7" descr="http://www.arrowcleanersinc.com/website.png">
            <a:extLst>
              <a:ext uri="{FF2B5EF4-FFF2-40B4-BE49-F238E27FC236}">
                <a16:creationId xmlns:a16="http://schemas.microsoft.com/office/drawing/2014/main" id="{74FFB805-317B-3D75-0FAA-4049F5090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892991" y="4966805"/>
            <a:ext cx="919007" cy="85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0" name="TextBox 22">
            <a:extLst>
              <a:ext uri="{FF2B5EF4-FFF2-40B4-BE49-F238E27FC236}">
                <a16:creationId xmlns:a16="http://schemas.microsoft.com/office/drawing/2014/main" id="{29452080-FBD9-E505-5B61-ADEAA1F44E51}"/>
              </a:ext>
            </a:extLst>
          </p:cNvPr>
          <p:cNvSpPr txBox="1">
            <a:spLocks noChangeArrowheads="1"/>
          </p:cNvSpPr>
          <p:nvPr/>
        </p:nvSpPr>
        <p:spPr bwMode="auto">
          <a:xfrm rot="20289731">
            <a:off x="1244038" y="5513340"/>
            <a:ext cx="24979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ssistant" pitchFamily="2" charset="-79"/>
                <a:ea typeface="+mn-ea"/>
                <a:cs typeface="Assistant" pitchFamily="2" charset="-79"/>
              </a:rPr>
              <a:t>איומים הנובעים מפח"ע</a:t>
            </a:r>
          </a:p>
        </p:txBody>
      </p:sp>
      <p:pic>
        <p:nvPicPr>
          <p:cNvPr id="271" name="Picture 39" descr="Locust or grasshopper insect outline isolated vector illustration, monochrome tattoo, pest control icon, - 144445646">
            <a:extLst>
              <a:ext uri="{FF2B5EF4-FFF2-40B4-BE49-F238E27FC236}">
                <a16:creationId xmlns:a16="http://schemas.microsoft.com/office/drawing/2014/main" id="{03486567-109C-6CBF-A2B3-4FC062200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732" y="1823687"/>
            <a:ext cx="950527" cy="95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2" name="Picture 41" descr="Hunger, hungry, need, starvation, starve icon - Download on Iconfinder">
            <a:extLst>
              <a:ext uri="{FF2B5EF4-FFF2-40B4-BE49-F238E27FC236}">
                <a16:creationId xmlns:a16="http://schemas.microsoft.com/office/drawing/2014/main" id="{13F9073C-64B7-958E-510A-DF3A1AF47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201" y="1628092"/>
            <a:ext cx="460293" cy="46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3" name="Picture 43" descr="Disease, chicken, pandemic, contagion, virus, infection, bird flu icon -  Free download">
            <a:extLst>
              <a:ext uri="{FF2B5EF4-FFF2-40B4-BE49-F238E27FC236}">
                <a16:creationId xmlns:a16="http://schemas.microsoft.com/office/drawing/2014/main" id="{55E58393-0636-AD34-EF28-1DBD341AE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249" y="4371960"/>
            <a:ext cx="428905" cy="42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4" name="Picture 51" descr="Young people man woman wear protective surgical... - Stock Illustration  [67827106] - PIXTA">
            <a:extLst>
              <a:ext uri="{FF2B5EF4-FFF2-40B4-BE49-F238E27FC236}">
                <a16:creationId xmlns:a16="http://schemas.microsoft.com/office/drawing/2014/main" id="{45F87B22-6B7F-E76B-0E1A-0B6C6EA7F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06" y="2399051"/>
            <a:ext cx="597942" cy="62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" name="Picture 55" descr="נקמתו של הטבע: טיול בעקבות בולענים בים המלח - וואלה! תיירות">
            <a:extLst>
              <a:ext uri="{FF2B5EF4-FFF2-40B4-BE49-F238E27FC236}">
                <a16:creationId xmlns:a16="http://schemas.microsoft.com/office/drawing/2014/main" id="{8285DF36-85BC-981A-7EAB-3C08E80EE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909" y="2834515"/>
            <a:ext cx="984703" cy="55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" name="Picture 57" descr="Vector Graphics Satellite Download, PNG, 980x978px, Satellite,  Blackandwhite, Coloring Book, Communications Satellite, Diagram Download  Free">
            <a:extLst>
              <a:ext uri="{FF2B5EF4-FFF2-40B4-BE49-F238E27FC236}">
                <a16:creationId xmlns:a16="http://schemas.microsoft.com/office/drawing/2014/main" id="{8548442E-CD43-9DF1-8A71-D81007A9F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355" y="1923912"/>
            <a:ext cx="640676" cy="63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" name="Picture 59" descr="Spectrum Icon #197926 - Free Icons Library">
            <a:extLst>
              <a:ext uri="{FF2B5EF4-FFF2-40B4-BE49-F238E27FC236}">
                <a16:creationId xmlns:a16="http://schemas.microsoft.com/office/drawing/2014/main" id="{A9EF73BB-98B0-0803-EE21-E7CCD636D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005" y="2887317"/>
            <a:ext cx="511416" cy="51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8" name="Picture 61" descr="Snowflake Icon. Snow Icon Isolated on White Background. Symbol of Winter,  Frozen Stock Vector - Illustration of snow, ornament: 164717275">
            <a:extLst>
              <a:ext uri="{FF2B5EF4-FFF2-40B4-BE49-F238E27FC236}">
                <a16:creationId xmlns:a16="http://schemas.microsoft.com/office/drawing/2014/main" id="{3F0757F8-584D-F854-4C2B-A926518EC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048" y="3292624"/>
            <a:ext cx="677836" cy="71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9" name="Picture 67" descr="Heavy Rain Weather Icon Clip Art at Clker.com - vector clip art online,  royalty free &amp; public domain">
            <a:extLst>
              <a:ext uri="{FF2B5EF4-FFF2-40B4-BE49-F238E27FC236}">
                <a16:creationId xmlns:a16="http://schemas.microsoft.com/office/drawing/2014/main" id="{D9F18FB4-B58F-EEDD-44A4-1D6D3C1AA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580" y="1978760"/>
            <a:ext cx="827654" cy="82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" name="Picture 71" descr="Cliff, climate, erosion, sea icon - Download on Iconfinder">
            <a:extLst>
              <a:ext uri="{FF2B5EF4-FFF2-40B4-BE49-F238E27FC236}">
                <a16:creationId xmlns:a16="http://schemas.microsoft.com/office/drawing/2014/main" id="{837DAB71-EE9C-9F9B-8F6C-6EDB4833E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007" y="2494263"/>
            <a:ext cx="626596" cy="41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1" name="Picture 77" descr="Terrorist Icon or Logo Isolated Sign Symbol Vector Illustration Stock  Vector - Illustration of attack, fighter: 186761587">
            <a:extLst>
              <a:ext uri="{FF2B5EF4-FFF2-40B4-BE49-F238E27FC236}">
                <a16:creationId xmlns:a16="http://schemas.microsoft.com/office/drawing/2014/main" id="{23B21C98-9F20-7837-C5EE-B01361B19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427" y="4189943"/>
            <a:ext cx="716681" cy="75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2" name="Picture 87" descr="Drone icon Images, Stock Photos &amp; Vectors | Shutterstock">
            <a:extLst>
              <a:ext uri="{FF2B5EF4-FFF2-40B4-BE49-F238E27FC236}">
                <a16:creationId xmlns:a16="http://schemas.microsoft.com/office/drawing/2014/main" id="{BA9185A9-67AD-67F0-B9F7-EEBCEB625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247" y="4593434"/>
            <a:ext cx="891077" cy="95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993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715435" y="157524"/>
            <a:ext cx="7368127" cy="671660"/>
          </a:xfrm>
        </p:spPr>
        <p:txBody>
          <a:bodyPr>
            <a:noAutofit/>
          </a:bodyPr>
          <a:lstStyle/>
          <a:p>
            <a:pPr algn="r"/>
            <a:r>
              <a:rPr lang="he-IL" sz="2800" b="1" dirty="0"/>
              <a:t>שיבושים גנריים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  <p:graphicFrame>
        <p:nvGraphicFramePr>
          <p:cNvPr id="10" name="טבלה 4">
            <a:extLst>
              <a:ext uri="{FF2B5EF4-FFF2-40B4-BE49-F238E27FC236}">
                <a16:creationId xmlns:a16="http://schemas.microsoft.com/office/drawing/2014/main" id="{0496CA81-1923-714F-3A62-738D386C48BD}"/>
              </a:ext>
            </a:extLst>
          </p:cNvPr>
          <p:cNvGraphicFramePr>
            <a:graphicFrameLocks noGrp="1"/>
          </p:cNvGraphicFramePr>
          <p:nvPr/>
        </p:nvGraphicFramePr>
        <p:xfrm>
          <a:off x="837688" y="1118300"/>
          <a:ext cx="10516624" cy="536252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932855">
                  <a:extLst>
                    <a:ext uri="{9D8B030D-6E8A-4147-A177-3AD203B41FA5}">
                      <a16:colId xmlns:a16="http://schemas.microsoft.com/office/drawing/2014/main" val="2746825353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2532515515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696762493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130271520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3871860887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1131202982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2395299363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1278818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2291570137"/>
                    </a:ext>
                  </a:extLst>
                </a:gridCol>
                <a:gridCol w="932855">
                  <a:extLst>
                    <a:ext uri="{9D8B030D-6E8A-4147-A177-3AD203B41FA5}">
                      <a16:colId xmlns:a16="http://schemas.microsoft.com/office/drawing/2014/main" val="3824013608"/>
                    </a:ext>
                  </a:extLst>
                </a:gridCol>
                <a:gridCol w="1188074">
                  <a:extLst>
                    <a:ext uri="{9D8B030D-6E8A-4147-A177-3AD203B41FA5}">
                      <a16:colId xmlns:a16="http://schemas.microsoft.com/office/drawing/2014/main" val="4185733606"/>
                    </a:ext>
                  </a:extLst>
                </a:gridCol>
              </a:tblGrid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he-IL" dirty="0">
                          <a:solidFill>
                            <a:schemeClr val="bg1"/>
                          </a:solidFill>
                        </a:rPr>
                        <a:t>משאב אב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he-IL" dirty="0">
                          <a:solidFill>
                            <a:schemeClr val="bg1"/>
                          </a:solidFill>
                        </a:rPr>
                        <a:t>אתרים פיזיים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he-IL" dirty="0">
                          <a:solidFill>
                            <a:schemeClr val="bg1"/>
                          </a:solidFill>
                        </a:rPr>
                        <a:t>כ"א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he-IL" dirty="0">
                          <a:solidFill>
                            <a:schemeClr val="bg1"/>
                          </a:solidFill>
                        </a:rPr>
                        <a:t>משאבים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4832634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he-IL" dirty="0">
                          <a:solidFill>
                            <a:schemeClr val="tx1"/>
                          </a:solidFill>
                        </a:rPr>
                        <a:t>תת משאב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משרדים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מרכזי הפעלה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ספק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גברים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נשים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מיקור חוץ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חשמל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דלקים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גפ"מ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מים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5869237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 rtl="1"/>
                      <a:r>
                        <a:rPr lang="he-IL" dirty="0">
                          <a:solidFill>
                            <a:schemeClr val="tx1"/>
                          </a:solidFill>
                        </a:rPr>
                        <a:t>שיבוש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מבנה אחד או מבנה של מערכות המידע יפגעו במידה שלא תאפשר את השימוש בו למשך תקופת החירום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מרכז הפעלה אחד יפגע במידה שלא תאפשר את השימוש בו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ספקים שלא הוגדרו כספקים חיוניים לא יפעלו.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כ-70%-75% התייצבות ביחס לשגרה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30%-20% התייצבות ביחס לשגרה בקרב תפקידים לא ניהוליים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 עובדים מרותקים - בדומה להתייצבות גברים ונשים</a:t>
                      </a:r>
                      <a:b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2. עובדים לא מרותקים - שיעורים נמוכים עד אי זמינות</a:t>
                      </a:r>
                      <a:b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3. עובדים זרים - נטישה של 90% מהעובדים במגזר הפרטי, 75% במגזר המוסדי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עד 2 יממות רצופות של עלטה</a:t>
                      </a:r>
                      <a:b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עד 8 שעות לתיקון</a:t>
                      </a:r>
                    </a:p>
                    <a:p>
                      <a:pPr algn="r" rtl="1" fontAlgn="b"/>
                      <a:r>
                        <a:rPr lang="he-IL" sz="1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החמרה במחוז צפון ובחיפה ל-3 יממות (ע"פ</a:t>
                      </a:r>
                      <a:r>
                        <a:rPr lang="he-IL" sz="1000" b="1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החלטת מנהל) עקב פגיעות מקומיות רבות</a:t>
                      </a:r>
                      <a:endParaRPr lang="he-IL" sz="1000" b="1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הספקה של עד95% מהביקושים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הספקה של עד60% מהביקושים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צפויה הפסקת מים זורמים אקראית במספר אזורי מגורים מצומצם למשך מספר ימים. יסופקו מים לשתייה בהיקף 4 ליטר לאדם בתוך 8 שעות ומים לשימושים נוספים בתוך 72 שעות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89682091"/>
                  </a:ext>
                </a:extLst>
              </a:tr>
              <a:tr h="699080">
                <a:tc>
                  <a:txBody>
                    <a:bodyPr/>
                    <a:lstStyle/>
                    <a:p>
                      <a:pPr algn="ctr" rtl="1"/>
                      <a:r>
                        <a:rPr lang="he-IL" b="1" dirty="0">
                          <a:solidFill>
                            <a:schemeClr val="bg1"/>
                          </a:solidFill>
                        </a:rPr>
                        <a:t>משאב אב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he-IL" b="1" dirty="0">
                          <a:solidFill>
                            <a:schemeClr val="bg1"/>
                          </a:solidFill>
                        </a:rPr>
                        <a:t>משאבים 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rtl="1"/>
                      <a:r>
                        <a:rPr lang="he-IL" b="1" dirty="0">
                          <a:solidFill>
                            <a:schemeClr val="bg1"/>
                          </a:solidFill>
                        </a:rPr>
                        <a:t>תקשוב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806461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he-IL" dirty="0">
                          <a:solidFill>
                            <a:schemeClr val="tx1"/>
                          </a:solidFill>
                        </a:rPr>
                        <a:t>תת משאב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היסעים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he-IL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דרכים ונתיבים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טלפוניה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סלולר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מערכות קשר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אינטרנט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he-IL" sz="1800" kern="1200" dirty="0">
                          <a:solidFill>
                            <a:schemeClr val="tx1"/>
                          </a:solidFill>
                        </a:rPr>
                        <a:t>רדיו/טלוויזיה</a:t>
                      </a:r>
                      <a:endParaRPr lang="he-IL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5294652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pPr rtl="1"/>
                      <a:r>
                        <a:rPr lang="he-IL" dirty="0">
                          <a:solidFill>
                            <a:schemeClr val="tx1"/>
                          </a:solidFill>
                        </a:rPr>
                        <a:t>שיבוש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בששת היממות הראשונות מגיוס, זמינות שירותי היסעים לציבור תרד ב-50%. לאחר מכן ירידה של 30% בזמינות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he-IL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שיבושים מקומיים בלבד בצירי התנועה, הארכת משך זמני הנסיעה.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r" rtl="1" fontAlgn="b"/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עד 8 שעות נתק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r" rtl="1" fontAlgn="b"/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עד 24 שעות נתק דיבור וגלישה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שיבושים מקומיים זמניים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עד 48 שעות ניתוק, ירידה משמעותית באיכות התקשורת לחו"ל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עד 48 שעות ניתוק כללי. </a:t>
                      </a:r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Yes </a:t>
                      </a:r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ועידן פלוס - עד שבוע</a:t>
                      </a:r>
                      <a:b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he-IL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אין שיבושים בשידורי רדיו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Gisha" panose="020B0502040204020203" pitchFamily="34" charset="-79"/>
                        <a:cs typeface="Gisha" panose="020B0502040204020203" pitchFamily="34" charset="-79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6560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044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אליפסה 2">
            <a:extLst>
              <a:ext uri="{FF2B5EF4-FFF2-40B4-BE49-F238E27FC236}">
                <a16:creationId xmlns:a16="http://schemas.microsoft.com/office/drawing/2014/main" id="{FA3EAEC4-F654-1930-D494-EEC8B2656818}"/>
              </a:ext>
            </a:extLst>
          </p:cNvPr>
          <p:cNvSpPr/>
          <p:nvPr/>
        </p:nvSpPr>
        <p:spPr>
          <a:xfrm>
            <a:off x="6710637" y="3028612"/>
            <a:ext cx="914400" cy="4413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460762" y="157524"/>
            <a:ext cx="4622800" cy="671660"/>
          </a:xfrm>
        </p:spPr>
        <p:txBody>
          <a:bodyPr>
            <a:noAutofit/>
          </a:bodyPr>
          <a:lstStyle/>
          <a:p>
            <a:r>
              <a:rPr lang="he-IL" sz="2800" b="1" dirty="0"/>
              <a:t>תהליך הליבה – יעדים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968760" y="2914768"/>
            <a:ext cx="2915328" cy="1691738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b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2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</a:p>
          <a:p>
            <a:pPr algn="ctr" rtl="1">
              <a:defRPr/>
            </a:pPr>
            <a:endParaRPr lang="he-IL" altLang="he-IL" sz="2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מוכנות</a:t>
            </a:r>
            <a:endParaRPr lang="en-GB" altLang="he-IL" b="1" dirty="0">
              <a:solidFill>
                <a:prstClr val="black"/>
              </a:solidFill>
              <a:highlight>
                <a:srgbClr val="FFFF00"/>
              </a:highligh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770745" y="1824827"/>
            <a:ext cx="2489200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משמעויות </a:t>
            </a:r>
          </a:p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מהתרחיש</a:t>
            </a:r>
            <a:endParaRPr lang="en-GB" alt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5097464" y="5050496"/>
            <a:ext cx="2489200" cy="411054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פערים</a:t>
            </a:r>
            <a:endParaRPr lang="en-GB" altLang="he-IL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097106" y="5861648"/>
            <a:ext cx="2489200" cy="411054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2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</a:t>
            </a: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תכנית עבודה</a:t>
            </a:r>
            <a:endParaRPr lang="en-GB" altLang="he-IL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9" name="AutoShape 13"/>
          <p:cNvCxnSpPr>
            <a:cxnSpLocks noChangeShapeType="1"/>
          </p:cNvCxnSpPr>
          <p:nvPr/>
        </p:nvCxnSpPr>
        <p:spPr bwMode="auto">
          <a:xfrm>
            <a:off x="6341706" y="4731409"/>
            <a:ext cx="0" cy="319087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780673" y="1065689"/>
            <a:ext cx="2489200" cy="3952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יעדים לאומיים</a:t>
            </a:r>
            <a:endParaRPr lang="en-GB" altLang="he-IL" sz="18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3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780673" y="1824826"/>
            <a:ext cx="2489200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יעדים ורמות</a:t>
            </a:r>
          </a:p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שירות משרדיות</a:t>
            </a:r>
            <a:endParaRPr lang="en-GB" alt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4" name="AutoShape 14"/>
          <p:cNvCxnSpPr>
            <a:cxnSpLocks noChangeShapeType="1"/>
          </p:cNvCxnSpPr>
          <p:nvPr/>
        </p:nvCxnSpPr>
        <p:spPr bwMode="auto">
          <a:xfrm>
            <a:off x="9024938" y="1460500"/>
            <a:ext cx="0" cy="363538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743200" y="1065689"/>
            <a:ext cx="2551363" cy="395263"/>
          </a:xfrm>
          <a:prstGeom prst="roundRect">
            <a:avLst>
              <a:gd name="adj" fmla="val 16667"/>
            </a:avLst>
          </a:prstGeom>
          <a:solidFill>
            <a:srgbClr val="912305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תרחיש הייחוס לעורף</a:t>
            </a:r>
            <a:endParaRPr lang="en-GB" altLang="he-IL" sz="20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6" name="AutoShape 11"/>
          <p:cNvCxnSpPr>
            <a:cxnSpLocks noChangeShapeType="1"/>
          </p:cNvCxnSpPr>
          <p:nvPr/>
        </p:nvCxnSpPr>
        <p:spPr bwMode="auto">
          <a:xfrm rot="16200000" flipH="1">
            <a:off x="4187826" y="2300287"/>
            <a:ext cx="736600" cy="108267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>
            <a:hlinkClick r:id="rId2" action="ppaction://hlinksldjump"/>
          </p:cNvPr>
          <p:cNvSpPr txBox="1"/>
          <p:nvPr/>
        </p:nvSpPr>
        <p:spPr>
          <a:xfrm>
            <a:off x="5097106" y="3055972"/>
            <a:ext cx="1225679" cy="98488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נזק (פגיעה)</a:t>
            </a: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8" name="TextBox 1">
            <a:hlinkClick r:id="" action="ppaction://noaction"/>
          </p:cNvPr>
          <p:cNvSpPr txBox="1"/>
          <p:nvPr/>
        </p:nvSpPr>
        <p:spPr>
          <a:xfrm>
            <a:off x="6554998" y="3039576"/>
            <a:ext cx="1225679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כשירות</a:t>
            </a: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9" name="AutoShape 11"/>
          <p:cNvCxnSpPr>
            <a:cxnSpLocks noChangeShapeType="1"/>
          </p:cNvCxnSpPr>
          <p:nvPr/>
        </p:nvCxnSpPr>
        <p:spPr bwMode="auto">
          <a:xfrm rot="5400000">
            <a:off x="8035131" y="2218532"/>
            <a:ext cx="735013" cy="1244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AutoShape 14"/>
          <p:cNvCxnSpPr>
            <a:cxnSpLocks noChangeShapeType="1"/>
          </p:cNvCxnSpPr>
          <p:nvPr/>
        </p:nvCxnSpPr>
        <p:spPr bwMode="auto">
          <a:xfrm flipH="1">
            <a:off x="4014788" y="1460500"/>
            <a:ext cx="4762" cy="36512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13"/>
          <p:cNvCxnSpPr>
            <a:cxnSpLocks noChangeShapeType="1"/>
          </p:cNvCxnSpPr>
          <p:nvPr/>
        </p:nvCxnSpPr>
        <p:spPr bwMode="auto">
          <a:xfrm>
            <a:off x="6374441" y="5413973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  <p:sp>
        <p:nvSpPr>
          <p:cNvPr id="10" name="אליפסה 9">
            <a:extLst>
              <a:ext uri="{FF2B5EF4-FFF2-40B4-BE49-F238E27FC236}">
                <a16:creationId xmlns:a16="http://schemas.microsoft.com/office/drawing/2014/main" id="{3D9ED15A-EFA6-001E-9023-3425F8538B3E}"/>
              </a:ext>
            </a:extLst>
          </p:cNvPr>
          <p:cNvSpPr/>
          <p:nvPr/>
        </p:nvSpPr>
        <p:spPr>
          <a:xfrm>
            <a:off x="5981692" y="4049083"/>
            <a:ext cx="914400" cy="5551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53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715435" y="157524"/>
            <a:ext cx="7368127" cy="671660"/>
          </a:xfrm>
        </p:spPr>
        <p:txBody>
          <a:bodyPr>
            <a:noAutofit/>
          </a:bodyPr>
          <a:lstStyle/>
          <a:p>
            <a:pPr algn="r"/>
            <a:r>
              <a:rPr lang="he-IL" sz="2800" b="1" dirty="0"/>
              <a:t>תחומי ניהול בחירום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  <p:sp>
        <p:nvSpPr>
          <p:cNvPr id="91" name="Oval 51">
            <a:extLst>
              <a:ext uri="{FF2B5EF4-FFF2-40B4-BE49-F238E27FC236}">
                <a16:creationId xmlns:a16="http://schemas.microsoft.com/office/drawing/2014/main" id="{48A71AB4-79C9-CC9F-99B8-FC9C51A82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773" y="1419610"/>
            <a:ext cx="3255936" cy="4342670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92" name="Oval 51">
            <a:extLst>
              <a:ext uri="{FF2B5EF4-FFF2-40B4-BE49-F238E27FC236}">
                <a16:creationId xmlns:a16="http://schemas.microsoft.com/office/drawing/2014/main" id="{67D8E82E-D3A7-9ED3-C601-605CC4C90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625" y="1959591"/>
            <a:ext cx="2446232" cy="3262713"/>
          </a:xfrm>
          <a:prstGeom prst="ellipse">
            <a:avLst/>
          </a:prstGeom>
          <a:solidFill>
            <a:sysClr val="window" lastClr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F08BBF30-1A93-7043-B900-592271BEB7E5}"/>
              </a:ext>
            </a:extLst>
          </p:cNvPr>
          <p:cNvSpPr>
            <a:spLocks/>
          </p:cNvSpPr>
          <p:nvPr/>
        </p:nvSpPr>
        <p:spPr bwMode="auto">
          <a:xfrm>
            <a:off x="5999741" y="3586050"/>
            <a:ext cx="1042347" cy="1390658"/>
          </a:xfrm>
          <a:custGeom>
            <a:avLst/>
            <a:gdLst>
              <a:gd name="T0" fmla="*/ 829 w 1364"/>
              <a:gd name="T1" fmla="*/ 0 h 1365"/>
              <a:gd name="T2" fmla="*/ 716 w 1364"/>
              <a:gd name="T3" fmla="*/ 0 h 1365"/>
              <a:gd name="T4" fmla="*/ 511 w 1364"/>
              <a:gd name="T5" fmla="*/ 0 h 1365"/>
              <a:gd name="T6" fmla="*/ 432 w 1364"/>
              <a:gd name="T7" fmla="*/ 0 h 1365"/>
              <a:gd name="T8" fmla="*/ 0 w 1364"/>
              <a:gd name="T9" fmla="*/ 0 h 1365"/>
              <a:gd name="T10" fmla="*/ 0 w 1364"/>
              <a:gd name="T11" fmla="*/ 504 h 1365"/>
              <a:gd name="T12" fmla="*/ 0 w 1364"/>
              <a:gd name="T13" fmla="*/ 606 h 1365"/>
              <a:gd name="T14" fmla="*/ 0 w 1364"/>
              <a:gd name="T15" fmla="*/ 812 h 1365"/>
              <a:gd name="T16" fmla="*/ 0 w 1364"/>
              <a:gd name="T17" fmla="*/ 914 h 1365"/>
              <a:gd name="T18" fmla="*/ 0 w 1364"/>
              <a:gd name="T19" fmla="*/ 1365 h 1365"/>
              <a:gd name="T20" fmla="*/ 1364 w 1364"/>
              <a:gd name="T21" fmla="*/ 0 h 1365"/>
              <a:gd name="T22" fmla="*/ 829 w 1364"/>
              <a:gd name="T23" fmla="*/ 0 h 1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64" h="1365">
                <a:moveTo>
                  <a:pt x="829" y="0"/>
                </a:moveTo>
                <a:cubicBezTo>
                  <a:pt x="716" y="0"/>
                  <a:pt x="716" y="0"/>
                  <a:pt x="716" y="0"/>
                </a:cubicBezTo>
                <a:cubicBezTo>
                  <a:pt x="511" y="0"/>
                  <a:pt x="511" y="0"/>
                  <a:pt x="511" y="0"/>
                </a:cubicBezTo>
                <a:cubicBezTo>
                  <a:pt x="432" y="0"/>
                  <a:pt x="432" y="0"/>
                  <a:pt x="4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04"/>
                  <a:pt x="0" y="504"/>
                  <a:pt x="0" y="504"/>
                </a:cubicBezTo>
                <a:cubicBezTo>
                  <a:pt x="0" y="606"/>
                  <a:pt x="0" y="606"/>
                  <a:pt x="0" y="606"/>
                </a:cubicBezTo>
                <a:cubicBezTo>
                  <a:pt x="0" y="812"/>
                  <a:pt x="0" y="812"/>
                  <a:pt x="0" y="812"/>
                </a:cubicBezTo>
                <a:cubicBezTo>
                  <a:pt x="0" y="914"/>
                  <a:pt x="0" y="914"/>
                  <a:pt x="0" y="914"/>
                </a:cubicBezTo>
                <a:cubicBezTo>
                  <a:pt x="0" y="1365"/>
                  <a:pt x="0" y="1365"/>
                  <a:pt x="0" y="1365"/>
                </a:cubicBezTo>
                <a:cubicBezTo>
                  <a:pt x="753" y="1365"/>
                  <a:pt x="1364" y="754"/>
                  <a:pt x="1364" y="0"/>
                </a:cubicBezTo>
                <a:lnTo>
                  <a:pt x="829" y="0"/>
                </a:lnTo>
                <a:close/>
              </a:path>
            </a:pathLst>
          </a:custGeom>
          <a:solidFill>
            <a:srgbClr val="4C6773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94" name="Freeform 49">
            <a:extLst>
              <a:ext uri="{FF2B5EF4-FFF2-40B4-BE49-F238E27FC236}">
                <a16:creationId xmlns:a16="http://schemas.microsoft.com/office/drawing/2014/main" id="{F1ED1FEE-8C2A-0C89-ACA8-12AC3783F763}"/>
              </a:ext>
            </a:extLst>
          </p:cNvPr>
          <p:cNvSpPr>
            <a:spLocks/>
          </p:cNvSpPr>
          <p:nvPr/>
        </p:nvSpPr>
        <p:spPr bwMode="auto">
          <a:xfrm>
            <a:off x="5999741" y="2196686"/>
            <a:ext cx="1042347" cy="1702231"/>
          </a:xfrm>
          <a:custGeom>
            <a:avLst/>
            <a:gdLst>
              <a:gd name="T0" fmla="*/ 0 w 1364"/>
              <a:gd name="T1" fmla="*/ 0 h 1671"/>
              <a:gd name="T2" fmla="*/ 0 w 1364"/>
              <a:gd name="T3" fmla="*/ 1364 h 1671"/>
              <a:gd name="T4" fmla="*/ 511 w 1364"/>
              <a:gd name="T5" fmla="*/ 1364 h 1671"/>
              <a:gd name="T6" fmla="*/ 517 w 1364"/>
              <a:gd name="T7" fmla="*/ 1434 h 1671"/>
              <a:gd name="T8" fmla="*/ 476 w 1364"/>
              <a:gd name="T9" fmla="*/ 1532 h 1671"/>
              <a:gd name="T10" fmla="*/ 615 w 1364"/>
              <a:gd name="T11" fmla="*/ 1671 h 1671"/>
              <a:gd name="T12" fmla="*/ 754 w 1364"/>
              <a:gd name="T13" fmla="*/ 1532 h 1671"/>
              <a:gd name="T14" fmla="*/ 710 w 1364"/>
              <a:gd name="T15" fmla="*/ 1431 h 1671"/>
              <a:gd name="T16" fmla="*/ 716 w 1364"/>
              <a:gd name="T17" fmla="*/ 1364 h 1671"/>
              <a:gd name="T18" fmla="*/ 1364 w 1364"/>
              <a:gd name="T19" fmla="*/ 1364 h 1671"/>
              <a:gd name="T20" fmla="*/ 1364 w 1364"/>
              <a:gd name="T21" fmla="*/ 1364 h 1671"/>
              <a:gd name="T22" fmla="*/ 0 w 1364"/>
              <a:gd name="T23" fmla="*/ 0 h 1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64" h="1671">
                <a:moveTo>
                  <a:pt x="0" y="0"/>
                </a:moveTo>
                <a:cubicBezTo>
                  <a:pt x="0" y="1364"/>
                  <a:pt x="0" y="1364"/>
                  <a:pt x="0" y="1364"/>
                </a:cubicBezTo>
                <a:cubicBezTo>
                  <a:pt x="511" y="1364"/>
                  <a:pt x="511" y="1364"/>
                  <a:pt x="511" y="1364"/>
                </a:cubicBezTo>
                <a:cubicBezTo>
                  <a:pt x="511" y="1364"/>
                  <a:pt x="547" y="1393"/>
                  <a:pt x="517" y="1434"/>
                </a:cubicBezTo>
                <a:cubicBezTo>
                  <a:pt x="496" y="1462"/>
                  <a:pt x="476" y="1494"/>
                  <a:pt x="476" y="1532"/>
                </a:cubicBezTo>
                <a:cubicBezTo>
                  <a:pt x="476" y="1609"/>
                  <a:pt x="538" y="1671"/>
                  <a:pt x="615" y="1671"/>
                </a:cubicBezTo>
                <a:cubicBezTo>
                  <a:pt x="692" y="1671"/>
                  <a:pt x="754" y="1609"/>
                  <a:pt x="754" y="1532"/>
                </a:cubicBezTo>
                <a:cubicBezTo>
                  <a:pt x="754" y="1492"/>
                  <a:pt x="732" y="1461"/>
                  <a:pt x="710" y="1431"/>
                </a:cubicBezTo>
                <a:cubicBezTo>
                  <a:pt x="702" y="1420"/>
                  <a:pt x="691" y="1385"/>
                  <a:pt x="716" y="1364"/>
                </a:cubicBezTo>
                <a:cubicBezTo>
                  <a:pt x="1364" y="1364"/>
                  <a:pt x="1364" y="1364"/>
                  <a:pt x="1364" y="1364"/>
                </a:cubicBezTo>
                <a:cubicBezTo>
                  <a:pt x="1364" y="1364"/>
                  <a:pt x="1364" y="1364"/>
                  <a:pt x="1364" y="1364"/>
                </a:cubicBezTo>
                <a:cubicBezTo>
                  <a:pt x="1364" y="611"/>
                  <a:pt x="753" y="0"/>
                  <a:pt x="0" y="0"/>
                </a:cubicBezTo>
                <a:close/>
              </a:path>
            </a:pathLst>
          </a:custGeom>
          <a:solidFill>
            <a:srgbClr val="373545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95" name="Freeform 52">
            <a:extLst>
              <a:ext uri="{FF2B5EF4-FFF2-40B4-BE49-F238E27FC236}">
                <a16:creationId xmlns:a16="http://schemas.microsoft.com/office/drawing/2014/main" id="{EC50525A-AC04-E1F0-B78D-14FBBEB95D63}"/>
              </a:ext>
            </a:extLst>
          </p:cNvPr>
          <p:cNvSpPr>
            <a:spLocks/>
          </p:cNvSpPr>
          <p:nvPr/>
        </p:nvSpPr>
        <p:spPr bwMode="auto">
          <a:xfrm>
            <a:off x="4957718" y="3586050"/>
            <a:ext cx="1277319" cy="1390658"/>
          </a:xfrm>
          <a:custGeom>
            <a:avLst/>
            <a:gdLst>
              <a:gd name="T0" fmla="*/ 1533 w 1672"/>
              <a:gd name="T1" fmla="*/ 570 h 1365"/>
              <a:gd name="T2" fmla="*/ 1432 w 1672"/>
              <a:gd name="T3" fmla="*/ 614 h 1365"/>
              <a:gd name="T4" fmla="*/ 1366 w 1672"/>
              <a:gd name="T5" fmla="*/ 608 h 1365"/>
              <a:gd name="T6" fmla="*/ 1364 w 1672"/>
              <a:gd name="T7" fmla="*/ 606 h 1365"/>
              <a:gd name="T8" fmla="*/ 1364 w 1672"/>
              <a:gd name="T9" fmla="*/ 209 h 1365"/>
              <a:gd name="T10" fmla="*/ 1364 w 1672"/>
              <a:gd name="T11" fmla="*/ 0 h 1365"/>
              <a:gd name="T12" fmla="*/ 1364 w 1672"/>
              <a:gd name="T13" fmla="*/ 0 h 1365"/>
              <a:gd name="T14" fmla="*/ 0 w 1672"/>
              <a:gd name="T15" fmla="*/ 0 h 1365"/>
              <a:gd name="T16" fmla="*/ 0 w 1672"/>
              <a:gd name="T17" fmla="*/ 0 h 1365"/>
              <a:gd name="T18" fmla="*/ 0 w 1672"/>
              <a:gd name="T19" fmla="*/ 0 h 1365"/>
              <a:gd name="T20" fmla="*/ 1364 w 1672"/>
              <a:gd name="T21" fmla="*/ 1365 h 1365"/>
              <a:gd name="T22" fmla="*/ 1364 w 1672"/>
              <a:gd name="T23" fmla="*/ 812 h 1365"/>
              <a:gd name="T24" fmla="*/ 1366 w 1672"/>
              <a:gd name="T25" fmla="*/ 813 h 1365"/>
              <a:gd name="T26" fmla="*/ 1435 w 1672"/>
              <a:gd name="T27" fmla="*/ 807 h 1365"/>
              <a:gd name="T28" fmla="*/ 1533 w 1672"/>
              <a:gd name="T29" fmla="*/ 848 h 1365"/>
              <a:gd name="T30" fmla="*/ 1672 w 1672"/>
              <a:gd name="T31" fmla="*/ 709 h 1365"/>
              <a:gd name="T32" fmla="*/ 1533 w 1672"/>
              <a:gd name="T33" fmla="*/ 570 h 1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72" h="1365">
                <a:moveTo>
                  <a:pt x="1533" y="570"/>
                </a:moveTo>
                <a:cubicBezTo>
                  <a:pt x="1493" y="570"/>
                  <a:pt x="1462" y="592"/>
                  <a:pt x="1432" y="614"/>
                </a:cubicBezTo>
                <a:cubicBezTo>
                  <a:pt x="1422" y="622"/>
                  <a:pt x="1387" y="634"/>
                  <a:pt x="1366" y="608"/>
                </a:cubicBezTo>
                <a:cubicBezTo>
                  <a:pt x="1365" y="607"/>
                  <a:pt x="1365" y="606"/>
                  <a:pt x="1364" y="606"/>
                </a:cubicBezTo>
                <a:cubicBezTo>
                  <a:pt x="1364" y="209"/>
                  <a:pt x="1364" y="209"/>
                  <a:pt x="1364" y="209"/>
                </a:cubicBezTo>
                <a:cubicBezTo>
                  <a:pt x="1364" y="0"/>
                  <a:pt x="1364" y="0"/>
                  <a:pt x="1364" y="0"/>
                </a:cubicBezTo>
                <a:cubicBezTo>
                  <a:pt x="1364" y="0"/>
                  <a:pt x="1364" y="0"/>
                  <a:pt x="136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754"/>
                  <a:pt x="611" y="1365"/>
                  <a:pt x="1364" y="1365"/>
                </a:cubicBezTo>
                <a:cubicBezTo>
                  <a:pt x="1364" y="812"/>
                  <a:pt x="1364" y="812"/>
                  <a:pt x="1364" y="812"/>
                </a:cubicBezTo>
                <a:cubicBezTo>
                  <a:pt x="1366" y="813"/>
                  <a:pt x="1366" y="813"/>
                  <a:pt x="1366" y="813"/>
                </a:cubicBezTo>
                <a:cubicBezTo>
                  <a:pt x="1366" y="813"/>
                  <a:pt x="1395" y="777"/>
                  <a:pt x="1435" y="807"/>
                </a:cubicBezTo>
                <a:cubicBezTo>
                  <a:pt x="1464" y="829"/>
                  <a:pt x="1495" y="848"/>
                  <a:pt x="1533" y="848"/>
                </a:cubicBezTo>
                <a:cubicBezTo>
                  <a:pt x="1610" y="848"/>
                  <a:pt x="1672" y="786"/>
                  <a:pt x="1672" y="709"/>
                </a:cubicBezTo>
                <a:cubicBezTo>
                  <a:pt x="1672" y="633"/>
                  <a:pt x="1610" y="570"/>
                  <a:pt x="1533" y="570"/>
                </a:cubicBezTo>
                <a:close/>
              </a:path>
            </a:pathLst>
          </a:custGeom>
          <a:solidFill>
            <a:srgbClr val="4C6773">
              <a:lumMod val="50000"/>
            </a:srgbClr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96" name="Freeform 50">
            <a:extLst>
              <a:ext uri="{FF2B5EF4-FFF2-40B4-BE49-F238E27FC236}">
                <a16:creationId xmlns:a16="http://schemas.microsoft.com/office/drawing/2014/main" id="{3344DDAC-A9AA-206E-FBF3-F14E6C00BF17}"/>
              </a:ext>
            </a:extLst>
          </p:cNvPr>
          <p:cNvSpPr>
            <a:spLocks/>
          </p:cNvSpPr>
          <p:nvPr/>
        </p:nvSpPr>
        <p:spPr bwMode="auto">
          <a:xfrm>
            <a:off x="4957718" y="2196686"/>
            <a:ext cx="1277319" cy="1702231"/>
          </a:xfrm>
          <a:custGeom>
            <a:avLst/>
            <a:gdLst>
              <a:gd name="T0" fmla="*/ 1533 w 1672"/>
              <a:gd name="T1" fmla="*/ 572 h 1671"/>
              <a:gd name="T2" fmla="*/ 1432 w 1672"/>
              <a:gd name="T3" fmla="*/ 616 h 1671"/>
              <a:gd name="T4" fmla="*/ 1366 w 1672"/>
              <a:gd name="T5" fmla="*/ 609 h 1671"/>
              <a:gd name="T6" fmla="*/ 1364 w 1672"/>
              <a:gd name="T7" fmla="*/ 608 h 1671"/>
              <a:gd name="T8" fmla="*/ 1364 w 1672"/>
              <a:gd name="T9" fmla="*/ 0 h 1671"/>
              <a:gd name="T10" fmla="*/ 0 w 1672"/>
              <a:gd name="T11" fmla="*/ 1364 h 1671"/>
              <a:gd name="T12" fmla="*/ 0 w 1672"/>
              <a:gd name="T13" fmla="*/ 1364 h 1671"/>
              <a:gd name="T14" fmla="*/ 586 w 1672"/>
              <a:gd name="T15" fmla="*/ 1364 h 1671"/>
              <a:gd name="T16" fmla="*/ 592 w 1672"/>
              <a:gd name="T17" fmla="*/ 1434 h 1671"/>
              <a:gd name="T18" fmla="*/ 551 w 1672"/>
              <a:gd name="T19" fmla="*/ 1532 h 1671"/>
              <a:gd name="T20" fmla="*/ 690 w 1672"/>
              <a:gd name="T21" fmla="*/ 1671 h 1671"/>
              <a:gd name="T22" fmla="*/ 829 w 1672"/>
              <a:gd name="T23" fmla="*/ 1532 h 1671"/>
              <a:gd name="T24" fmla="*/ 785 w 1672"/>
              <a:gd name="T25" fmla="*/ 1431 h 1671"/>
              <a:gd name="T26" fmla="*/ 791 w 1672"/>
              <a:gd name="T27" fmla="*/ 1364 h 1671"/>
              <a:gd name="T28" fmla="*/ 1364 w 1672"/>
              <a:gd name="T29" fmla="*/ 1364 h 1671"/>
              <a:gd name="T30" fmla="*/ 1364 w 1672"/>
              <a:gd name="T31" fmla="*/ 814 h 1671"/>
              <a:gd name="T32" fmla="*/ 1366 w 1672"/>
              <a:gd name="T33" fmla="*/ 815 h 1671"/>
              <a:gd name="T34" fmla="*/ 1435 w 1672"/>
              <a:gd name="T35" fmla="*/ 809 h 1671"/>
              <a:gd name="T36" fmla="*/ 1533 w 1672"/>
              <a:gd name="T37" fmla="*/ 850 h 1671"/>
              <a:gd name="T38" fmla="*/ 1672 w 1672"/>
              <a:gd name="T39" fmla="*/ 711 h 1671"/>
              <a:gd name="T40" fmla="*/ 1533 w 1672"/>
              <a:gd name="T41" fmla="*/ 572 h 1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72" h="1671">
                <a:moveTo>
                  <a:pt x="1533" y="572"/>
                </a:moveTo>
                <a:cubicBezTo>
                  <a:pt x="1493" y="572"/>
                  <a:pt x="1462" y="594"/>
                  <a:pt x="1432" y="616"/>
                </a:cubicBezTo>
                <a:cubicBezTo>
                  <a:pt x="1422" y="624"/>
                  <a:pt x="1387" y="635"/>
                  <a:pt x="1366" y="609"/>
                </a:cubicBezTo>
                <a:cubicBezTo>
                  <a:pt x="1365" y="609"/>
                  <a:pt x="1365" y="608"/>
                  <a:pt x="1364" y="608"/>
                </a:cubicBezTo>
                <a:cubicBezTo>
                  <a:pt x="1364" y="0"/>
                  <a:pt x="1364" y="0"/>
                  <a:pt x="1364" y="0"/>
                </a:cubicBezTo>
                <a:cubicBezTo>
                  <a:pt x="611" y="0"/>
                  <a:pt x="0" y="611"/>
                  <a:pt x="0" y="1364"/>
                </a:cubicBezTo>
                <a:cubicBezTo>
                  <a:pt x="0" y="1364"/>
                  <a:pt x="0" y="1364"/>
                  <a:pt x="0" y="1364"/>
                </a:cubicBezTo>
                <a:cubicBezTo>
                  <a:pt x="586" y="1364"/>
                  <a:pt x="586" y="1364"/>
                  <a:pt x="586" y="1364"/>
                </a:cubicBezTo>
                <a:cubicBezTo>
                  <a:pt x="586" y="1364"/>
                  <a:pt x="622" y="1393"/>
                  <a:pt x="592" y="1434"/>
                </a:cubicBezTo>
                <a:cubicBezTo>
                  <a:pt x="570" y="1462"/>
                  <a:pt x="551" y="1494"/>
                  <a:pt x="551" y="1532"/>
                </a:cubicBezTo>
                <a:cubicBezTo>
                  <a:pt x="551" y="1609"/>
                  <a:pt x="613" y="1671"/>
                  <a:pt x="690" y="1671"/>
                </a:cubicBezTo>
                <a:cubicBezTo>
                  <a:pt x="766" y="1671"/>
                  <a:pt x="829" y="1609"/>
                  <a:pt x="829" y="1532"/>
                </a:cubicBezTo>
                <a:cubicBezTo>
                  <a:pt x="829" y="1492"/>
                  <a:pt x="807" y="1461"/>
                  <a:pt x="785" y="1431"/>
                </a:cubicBezTo>
                <a:cubicBezTo>
                  <a:pt x="777" y="1420"/>
                  <a:pt x="765" y="1385"/>
                  <a:pt x="791" y="1364"/>
                </a:cubicBezTo>
                <a:cubicBezTo>
                  <a:pt x="1364" y="1364"/>
                  <a:pt x="1364" y="1364"/>
                  <a:pt x="1364" y="1364"/>
                </a:cubicBezTo>
                <a:cubicBezTo>
                  <a:pt x="1364" y="814"/>
                  <a:pt x="1364" y="814"/>
                  <a:pt x="1364" y="814"/>
                </a:cubicBezTo>
                <a:cubicBezTo>
                  <a:pt x="1366" y="815"/>
                  <a:pt x="1366" y="815"/>
                  <a:pt x="1366" y="815"/>
                </a:cubicBezTo>
                <a:cubicBezTo>
                  <a:pt x="1366" y="815"/>
                  <a:pt x="1395" y="779"/>
                  <a:pt x="1435" y="809"/>
                </a:cubicBezTo>
                <a:cubicBezTo>
                  <a:pt x="1464" y="830"/>
                  <a:pt x="1495" y="850"/>
                  <a:pt x="1533" y="850"/>
                </a:cubicBezTo>
                <a:cubicBezTo>
                  <a:pt x="1610" y="850"/>
                  <a:pt x="1672" y="788"/>
                  <a:pt x="1672" y="711"/>
                </a:cubicBezTo>
                <a:cubicBezTo>
                  <a:pt x="1672" y="634"/>
                  <a:pt x="1610" y="572"/>
                  <a:pt x="1533" y="572"/>
                </a:cubicBezTo>
                <a:close/>
              </a:path>
            </a:pathLst>
          </a:custGeom>
          <a:solidFill>
            <a:srgbClr val="FFFFFF"/>
          </a:solidFill>
          <a:ln w="14288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  <p:grpSp>
        <p:nvGrpSpPr>
          <p:cNvPr id="97" name="Group 146">
            <a:extLst>
              <a:ext uri="{FF2B5EF4-FFF2-40B4-BE49-F238E27FC236}">
                <a16:creationId xmlns:a16="http://schemas.microsoft.com/office/drawing/2014/main" id="{4EF4181B-2175-8DA2-48A2-4CFE7B7D71C8}"/>
              </a:ext>
            </a:extLst>
          </p:cNvPr>
          <p:cNvGrpSpPr/>
          <p:nvPr/>
        </p:nvGrpSpPr>
        <p:grpSpPr>
          <a:xfrm>
            <a:off x="4420258" y="1850666"/>
            <a:ext cx="895826" cy="797431"/>
            <a:chOff x="2657475" y="2508801"/>
            <a:chExt cx="1085850" cy="724937"/>
          </a:xfrm>
        </p:grpSpPr>
        <p:cxnSp>
          <p:nvCxnSpPr>
            <p:cNvPr id="98" name="Straight Connector 284">
              <a:extLst>
                <a:ext uri="{FF2B5EF4-FFF2-40B4-BE49-F238E27FC236}">
                  <a16:creationId xmlns:a16="http://schemas.microsoft.com/office/drawing/2014/main" id="{4EDF3B91-A4C1-F90E-0DCE-5E246D0AB692}"/>
                </a:ext>
              </a:extLst>
            </p:cNvPr>
            <p:cNvCxnSpPr/>
            <p:nvPr/>
          </p:nvCxnSpPr>
          <p:spPr>
            <a:xfrm>
              <a:off x="2657475" y="2510954"/>
              <a:ext cx="49530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cxnSp>
          <p:nvCxnSpPr>
            <p:cNvPr id="99" name="Straight Connector 322">
              <a:extLst>
                <a:ext uri="{FF2B5EF4-FFF2-40B4-BE49-F238E27FC236}">
                  <a16:creationId xmlns:a16="http://schemas.microsoft.com/office/drawing/2014/main" id="{3926704B-6BD4-EDDA-0EE0-23A3A66D3A2D}"/>
                </a:ext>
              </a:extLst>
            </p:cNvPr>
            <p:cNvCxnSpPr/>
            <p:nvPr/>
          </p:nvCxnSpPr>
          <p:spPr>
            <a:xfrm>
              <a:off x="3152775" y="2508801"/>
              <a:ext cx="590550" cy="724937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tailEnd type="oval"/>
            </a:ln>
            <a:effectLst/>
          </p:spPr>
        </p:cxnSp>
      </p:grpSp>
      <p:grpSp>
        <p:nvGrpSpPr>
          <p:cNvPr id="100" name="Group 294">
            <a:extLst>
              <a:ext uri="{FF2B5EF4-FFF2-40B4-BE49-F238E27FC236}">
                <a16:creationId xmlns:a16="http://schemas.microsoft.com/office/drawing/2014/main" id="{55FD6949-5261-6883-E8B7-B3135A2B9A78}"/>
              </a:ext>
            </a:extLst>
          </p:cNvPr>
          <p:cNvGrpSpPr/>
          <p:nvPr/>
        </p:nvGrpSpPr>
        <p:grpSpPr>
          <a:xfrm>
            <a:off x="4140056" y="1629988"/>
            <a:ext cx="334567" cy="446088"/>
            <a:chOff x="2317835" y="2308187"/>
            <a:chExt cx="405535" cy="405535"/>
          </a:xfrm>
        </p:grpSpPr>
        <p:grpSp>
          <p:nvGrpSpPr>
            <p:cNvPr id="101" name="Group 290">
              <a:extLst>
                <a:ext uri="{FF2B5EF4-FFF2-40B4-BE49-F238E27FC236}">
                  <a16:creationId xmlns:a16="http://schemas.microsoft.com/office/drawing/2014/main" id="{EBD56088-4407-50C4-C6F3-BB18F301D849}"/>
                </a:ext>
              </a:extLst>
            </p:cNvPr>
            <p:cNvGrpSpPr/>
            <p:nvPr/>
          </p:nvGrpSpPr>
          <p:grpSpPr>
            <a:xfrm>
              <a:off x="2317835" y="2308187"/>
              <a:ext cx="405535" cy="405535"/>
              <a:chOff x="444007" y="2244886"/>
              <a:chExt cx="539767" cy="539767"/>
            </a:xfrm>
          </p:grpSpPr>
          <p:sp>
            <p:nvSpPr>
              <p:cNvPr id="103" name="Oval 330">
                <a:extLst>
                  <a:ext uri="{FF2B5EF4-FFF2-40B4-BE49-F238E27FC236}">
                    <a16:creationId xmlns:a16="http://schemas.microsoft.com/office/drawing/2014/main" id="{6721F7AC-546C-4319-75DD-0F85EB22965B}"/>
                  </a:ext>
                </a:extLst>
              </p:cNvPr>
              <p:cNvSpPr/>
              <p:nvPr/>
            </p:nvSpPr>
            <p:spPr>
              <a:xfrm>
                <a:off x="444007" y="2244886"/>
                <a:ext cx="539767" cy="539767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4" name="Oval 289">
                <a:extLst>
                  <a:ext uri="{FF2B5EF4-FFF2-40B4-BE49-F238E27FC236}">
                    <a16:creationId xmlns:a16="http://schemas.microsoft.com/office/drawing/2014/main" id="{FEA84B76-03CC-64C6-BD25-1E56820F9C64}"/>
                  </a:ext>
                </a:extLst>
              </p:cNvPr>
              <p:cNvSpPr/>
              <p:nvPr/>
            </p:nvSpPr>
            <p:spPr>
              <a:xfrm>
                <a:off x="490846" y="2291725"/>
                <a:ext cx="446088" cy="446088"/>
              </a:xfrm>
              <a:prstGeom prst="ellipse">
                <a:avLst/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>
                <a:outerShdw blurRad="25400" dist="381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02" name="TextBox 29">
              <a:extLst>
                <a:ext uri="{FF2B5EF4-FFF2-40B4-BE49-F238E27FC236}">
                  <a16:creationId xmlns:a16="http://schemas.microsoft.com/office/drawing/2014/main" id="{83F4D45D-EAB5-0394-2B0C-3173CD71A468}"/>
                </a:ext>
              </a:extLst>
            </p:cNvPr>
            <p:cNvSpPr txBox="1"/>
            <p:nvPr/>
          </p:nvSpPr>
          <p:spPr>
            <a:xfrm>
              <a:off x="2457709" y="2418621"/>
              <a:ext cx="125786" cy="16787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</a:rPr>
                <a:t>4</a:t>
              </a:r>
            </a:p>
          </p:txBody>
        </p:sp>
      </p:grpSp>
      <p:grpSp>
        <p:nvGrpSpPr>
          <p:cNvPr id="105" name="Group 108">
            <a:extLst>
              <a:ext uri="{FF2B5EF4-FFF2-40B4-BE49-F238E27FC236}">
                <a16:creationId xmlns:a16="http://schemas.microsoft.com/office/drawing/2014/main" id="{06278F2B-9FE4-98C1-3D99-F6DA054F2314}"/>
              </a:ext>
            </a:extLst>
          </p:cNvPr>
          <p:cNvGrpSpPr/>
          <p:nvPr/>
        </p:nvGrpSpPr>
        <p:grpSpPr>
          <a:xfrm>
            <a:off x="6650469" y="1850666"/>
            <a:ext cx="895826" cy="797431"/>
            <a:chOff x="5360762" y="2508801"/>
            <a:chExt cx="1085850" cy="724937"/>
          </a:xfrm>
        </p:grpSpPr>
        <p:cxnSp>
          <p:nvCxnSpPr>
            <p:cNvPr id="106" name="Straight Connector 341">
              <a:extLst>
                <a:ext uri="{FF2B5EF4-FFF2-40B4-BE49-F238E27FC236}">
                  <a16:creationId xmlns:a16="http://schemas.microsoft.com/office/drawing/2014/main" id="{3D9CE0D4-341B-E4BC-5904-B70D8DE3570C}"/>
                </a:ext>
              </a:extLst>
            </p:cNvPr>
            <p:cNvCxnSpPr/>
            <p:nvPr/>
          </p:nvCxnSpPr>
          <p:spPr>
            <a:xfrm flipH="1">
              <a:off x="5951312" y="2510954"/>
              <a:ext cx="49530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cxnSp>
          <p:nvCxnSpPr>
            <p:cNvPr id="107" name="Straight Connector 342">
              <a:extLst>
                <a:ext uri="{FF2B5EF4-FFF2-40B4-BE49-F238E27FC236}">
                  <a16:creationId xmlns:a16="http://schemas.microsoft.com/office/drawing/2014/main" id="{896CB073-539F-7CF3-F917-AD4B01C085E1}"/>
                </a:ext>
              </a:extLst>
            </p:cNvPr>
            <p:cNvCxnSpPr/>
            <p:nvPr/>
          </p:nvCxnSpPr>
          <p:spPr>
            <a:xfrm flipH="1">
              <a:off x="5360762" y="2508801"/>
              <a:ext cx="590550" cy="724937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tailEnd type="oval"/>
            </a:ln>
            <a:effectLst/>
          </p:spPr>
        </p:cxnSp>
      </p:grpSp>
      <p:grpSp>
        <p:nvGrpSpPr>
          <p:cNvPr id="108" name="Group 343">
            <a:extLst>
              <a:ext uri="{FF2B5EF4-FFF2-40B4-BE49-F238E27FC236}">
                <a16:creationId xmlns:a16="http://schemas.microsoft.com/office/drawing/2014/main" id="{E50FFCAD-C006-FF54-6D7F-1C616032D7CB}"/>
              </a:ext>
            </a:extLst>
          </p:cNvPr>
          <p:cNvGrpSpPr/>
          <p:nvPr/>
        </p:nvGrpSpPr>
        <p:grpSpPr>
          <a:xfrm flipH="1">
            <a:off x="7491933" y="1629988"/>
            <a:ext cx="334567" cy="446088"/>
            <a:chOff x="2317835" y="2308187"/>
            <a:chExt cx="405535" cy="405535"/>
          </a:xfrm>
        </p:grpSpPr>
        <p:grpSp>
          <p:nvGrpSpPr>
            <p:cNvPr id="109" name="Group 347">
              <a:extLst>
                <a:ext uri="{FF2B5EF4-FFF2-40B4-BE49-F238E27FC236}">
                  <a16:creationId xmlns:a16="http://schemas.microsoft.com/office/drawing/2014/main" id="{D415D82C-1B4B-8FD3-06A7-2750DC216D94}"/>
                </a:ext>
              </a:extLst>
            </p:cNvPr>
            <p:cNvGrpSpPr/>
            <p:nvPr/>
          </p:nvGrpSpPr>
          <p:grpSpPr>
            <a:xfrm>
              <a:off x="2317835" y="2308187"/>
              <a:ext cx="405535" cy="405535"/>
              <a:chOff x="444007" y="2244886"/>
              <a:chExt cx="539767" cy="539767"/>
            </a:xfrm>
          </p:grpSpPr>
          <p:sp>
            <p:nvSpPr>
              <p:cNvPr id="111" name="Oval 349">
                <a:extLst>
                  <a:ext uri="{FF2B5EF4-FFF2-40B4-BE49-F238E27FC236}">
                    <a16:creationId xmlns:a16="http://schemas.microsoft.com/office/drawing/2014/main" id="{DB711195-C2F3-5E36-B8F2-C2FAA3FEFBCD}"/>
                  </a:ext>
                </a:extLst>
              </p:cNvPr>
              <p:cNvSpPr/>
              <p:nvPr/>
            </p:nvSpPr>
            <p:spPr>
              <a:xfrm>
                <a:off x="444007" y="2244886"/>
                <a:ext cx="539767" cy="539767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" name="Oval 350">
                <a:extLst>
                  <a:ext uri="{FF2B5EF4-FFF2-40B4-BE49-F238E27FC236}">
                    <a16:creationId xmlns:a16="http://schemas.microsoft.com/office/drawing/2014/main" id="{C9E9AB71-280C-5CC2-3973-E641A4BAAEEA}"/>
                  </a:ext>
                </a:extLst>
              </p:cNvPr>
              <p:cNvSpPr/>
              <p:nvPr/>
            </p:nvSpPr>
            <p:spPr>
              <a:xfrm>
                <a:off x="490846" y="2291725"/>
                <a:ext cx="446088" cy="446088"/>
              </a:xfrm>
              <a:prstGeom prst="ellipse">
                <a:avLst/>
              </a:prstGeom>
              <a:solidFill>
                <a:srgbClr val="373545"/>
              </a:solidFill>
              <a:ln w="25400" cap="flat" cmpd="sng" algn="ctr">
                <a:noFill/>
                <a:prstDash val="solid"/>
              </a:ln>
              <a:effectLst>
                <a:outerShdw blurRad="25400" dist="381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0" name="TextBox 37">
              <a:extLst>
                <a:ext uri="{FF2B5EF4-FFF2-40B4-BE49-F238E27FC236}">
                  <a16:creationId xmlns:a16="http://schemas.microsoft.com/office/drawing/2014/main" id="{EB7973CA-EF8D-3E0F-28E8-D22CC3B5CF3C}"/>
                </a:ext>
              </a:extLst>
            </p:cNvPr>
            <p:cNvSpPr txBox="1"/>
            <p:nvPr/>
          </p:nvSpPr>
          <p:spPr>
            <a:xfrm>
              <a:off x="2457707" y="2418621"/>
              <a:ext cx="125786" cy="16787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</a:rPr>
                <a:t>1</a:t>
              </a:r>
            </a:p>
          </p:txBody>
        </p:sp>
      </p:grpSp>
      <p:sp>
        <p:nvSpPr>
          <p:cNvPr id="113" name="TextBox 40">
            <a:extLst>
              <a:ext uri="{FF2B5EF4-FFF2-40B4-BE49-F238E27FC236}">
                <a16:creationId xmlns:a16="http://schemas.microsoft.com/office/drawing/2014/main" id="{72953CF0-83DF-5AF8-F71A-4F2266D0B476}"/>
              </a:ext>
            </a:extLst>
          </p:cNvPr>
          <p:cNvSpPr txBox="1"/>
          <p:nvPr/>
        </p:nvSpPr>
        <p:spPr>
          <a:xfrm flipH="1">
            <a:off x="7997672" y="1245079"/>
            <a:ext cx="2312470" cy="178510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he-IL" sz="20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</a:t>
            </a: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ניעה </a:t>
            </a:r>
            <a:r>
              <a:rPr lang="he-IL" sz="1600" b="1" dirty="0" err="1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ואפחות</a:t>
            </a:r>
            <a:r>
              <a:rPr lang="he-IL" sz="1600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– כלל הפעולות המתבצעות במטרה להפחית את הסיכון במצבי חירום, למנוע מקרי חירום בעתיד ולמזער את ההשפעות של האיום/הסיכון באירוע חירום.  </a:t>
            </a:r>
            <a:endParaRPr lang="en-US" sz="1600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114" name="Group 116">
            <a:extLst>
              <a:ext uri="{FF2B5EF4-FFF2-40B4-BE49-F238E27FC236}">
                <a16:creationId xmlns:a16="http://schemas.microsoft.com/office/drawing/2014/main" id="{9976639E-3EB5-F7C7-37D0-D87485D0F988}"/>
              </a:ext>
            </a:extLst>
          </p:cNvPr>
          <p:cNvGrpSpPr/>
          <p:nvPr/>
        </p:nvGrpSpPr>
        <p:grpSpPr>
          <a:xfrm>
            <a:off x="4420258" y="4505112"/>
            <a:ext cx="895826" cy="797431"/>
            <a:chOff x="2657475" y="4921934"/>
            <a:chExt cx="1085850" cy="724937"/>
          </a:xfrm>
        </p:grpSpPr>
        <p:cxnSp>
          <p:nvCxnSpPr>
            <p:cNvPr id="115" name="Straight Connector 352">
              <a:extLst>
                <a:ext uri="{FF2B5EF4-FFF2-40B4-BE49-F238E27FC236}">
                  <a16:creationId xmlns:a16="http://schemas.microsoft.com/office/drawing/2014/main" id="{510689A3-CDD9-B807-ABE7-127BAE984674}"/>
                </a:ext>
              </a:extLst>
            </p:cNvPr>
            <p:cNvCxnSpPr/>
            <p:nvPr/>
          </p:nvCxnSpPr>
          <p:spPr>
            <a:xfrm flipV="1">
              <a:off x="2657475" y="5644718"/>
              <a:ext cx="49530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cxnSp>
          <p:nvCxnSpPr>
            <p:cNvPr id="116" name="Straight Connector 353">
              <a:extLst>
                <a:ext uri="{FF2B5EF4-FFF2-40B4-BE49-F238E27FC236}">
                  <a16:creationId xmlns:a16="http://schemas.microsoft.com/office/drawing/2014/main" id="{D8D481B9-9F49-DB07-DB91-35B121D0EC90}"/>
                </a:ext>
              </a:extLst>
            </p:cNvPr>
            <p:cNvCxnSpPr/>
            <p:nvPr/>
          </p:nvCxnSpPr>
          <p:spPr>
            <a:xfrm flipV="1">
              <a:off x="3152775" y="4921934"/>
              <a:ext cx="590550" cy="724937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tailEnd type="oval"/>
            </a:ln>
            <a:effectLst/>
          </p:spPr>
        </p:cxnSp>
      </p:grpSp>
      <p:grpSp>
        <p:nvGrpSpPr>
          <p:cNvPr id="117" name="Group 354">
            <a:extLst>
              <a:ext uri="{FF2B5EF4-FFF2-40B4-BE49-F238E27FC236}">
                <a16:creationId xmlns:a16="http://schemas.microsoft.com/office/drawing/2014/main" id="{6D668ECA-C890-686B-1AB0-C195BBE14391}"/>
              </a:ext>
            </a:extLst>
          </p:cNvPr>
          <p:cNvGrpSpPr/>
          <p:nvPr/>
        </p:nvGrpSpPr>
        <p:grpSpPr>
          <a:xfrm>
            <a:off x="4140056" y="5077127"/>
            <a:ext cx="334567" cy="446088"/>
            <a:chOff x="2317835" y="2308187"/>
            <a:chExt cx="405535" cy="405535"/>
          </a:xfrm>
        </p:grpSpPr>
        <p:grpSp>
          <p:nvGrpSpPr>
            <p:cNvPr id="118" name="Group 358">
              <a:extLst>
                <a:ext uri="{FF2B5EF4-FFF2-40B4-BE49-F238E27FC236}">
                  <a16:creationId xmlns:a16="http://schemas.microsoft.com/office/drawing/2014/main" id="{E8AB99A6-B6B3-24C2-6FD2-FF8276473C7F}"/>
                </a:ext>
              </a:extLst>
            </p:cNvPr>
            <p:cNvGrpSpPr/>
            <p:nvPr/>
          </p:nvGrpSpPr>
          <p:grpSpPr>
            <a:xfrm>
              <a:off x="2317835" y="2308187"/>
              <a:ext cx="405535" cy="405535"/>
              <a:chOff x="444007" y="2244886"/>
              <a:chExt cx="539767" cy="539767"/>
            </a:xfrm>
          </p:grpSpPr>
          <p:sp>
            <p:nvSpPr>
              <p:cNvPr id="120" name="Oval 360">
                <a:extLst>
                  <a:ext uri="{FF2B5EF4-FFF2-40B4-BE49-F238E27FC236}">
                    <a16:creationId xmlns:a16="http://schemas.microsoft.com/office/drawing/2014/main" id="{D943DC1B-26D0-9691-E04E-7627CA4BD56F}"/>
                  </a:ext>
                </a:extLst>
              </p:cNvPr>
              <p:cNvSpPr/>
              <p:nvPr/>
            </p:nvSpPr>
            <p:spPr>
              <a:xfrm>
                <a:off x="444007" y="2244886"/>
                <a:ext cx="539767" cy="539767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1" name="Oval 361">
                <a:extLst>
                  <a:ext uri="{FF2B5EF4-FFF2-40B4-BE49-F238E27FC236}">
                    <a16:creationId xmlns:a16="http://schemas.microsoft.com/office/drawing/2014/main" id="{3F23AAD1-CFC7-D050-15D4-1AB3C65BF308}"/>
                  </a:ext>
                </a:extLst>
              </p:cNvPr>
              <p:cNvSpPr/>
              <p:nvPr/>
            </p:nvSpPr>
            <p:spPr>
              <a:xfrm>
                <a:off x="490846" y="2291725"/>
                <a:ext cx="446088" cy="446088"/>
              </a:xfrm>
              <a:prstGeom prst="ellipse">
                <a:avLst/>
              </a:prstGeom>
              <a:solidFill>
                <a:srgbClr val="4C6773">
                  <a:lumMod val="50000"/>
                </a:srgbClr>
              </a:solidFill>
              <a:ln w="25400" cap="flat" cmpd="sng" algn="ctr">
                <a:noFill/>
                <a:prstDash val="solid"/>
              </a:ln>
              <a:effectLst>
                <a:outerShdw blurRad="25400" dist="381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9" name="TextBox 46">
              <a:extLst>
                <a:ext uri="{FF2B5EF4-FFF2-40B4-BE49-F238E27FC236}">
                  <a16:creationId xmlns:a16="http://schemas.microsoft.com/office/drawing/2014/main" id="{8122245C-3067-97E2-FCDF-0AB0138E74C3}"/>
                </a:ext>
              </a:extLst>
            </p:cNvPr>
            <p:cNvSpPr txBox="1"/>
            <p:nvPr/>
          </p:nvSpPr>
          <p:spPr>
            <a:xfrm>
              <a:off x="2457709" y="2418621"/>
              <a:ext cx="125786" cy="16787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</a:rPr>
                <a:t>3</a:t>
              </a:r>
            </a:p>
          </p:txBody>
        </p:sp>
      </p:grpSp>
      <p:sp>
        <p:nvSpPr>
          <p:cNvPr id="122" name="TextBox 49">
            <a:extLst>
              <a:ext uri="{FF2B5EF4-FFF2-40B4-BE49-F238E27FC236}">
                <a16:creationId xmlns:a16="http://schemas.microsoft.com/office/drawing/2014/main" id="{7B6B98D8-3EE0-6290-F4C8-A5C4DD6260F7}"/>
              </a:ext>
            </a:extLst>
          </p:cNvPr>
          <p:cNvSpPr txBox="1"/>
          <p:nvPr/>
        </p:nvSpPr>
        <p:spPr>
          <a:xfrm>
            <a:off x="1564071" y="1135058"/>
            <a:ext cx="2441446" cy="104644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התאוששות ו</a:t>
            </a:r>
            <a:r>
              <a:rPr lang="he-IL" sz="20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ש</a:t>
            </a: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יקום</a:t>
            </a:r>
            <a:r>
              <a:rPr lang="he-IL" sz="1600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– השבת הפרט, הקהילה, החברה והמשק שנפגע או הושפע מהאירועים, לשגרה.</a:t>
            </a:r>
            <a:endParaRPr lang="en-US" sz="1600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123" name="Group 117">
            <a:extLst>
              <a:ext uri="{FF2B5EF4-FFF2-40B4-BE49-F238E27FC236}">
                <a16:creationId xmlns:a16="http://schemas.microsoft.com/office/drawing/2014/main" id="{BEBC1E98-E9A4-5B9C-32F2-E6333E53944A}"/>
              </a:ext>
            </a:extLst>
          </p:cNvPr>
          <p:cNvGrpSpPr/>
          <p:nvPr/>
        </p:nvGrpSpPr>
        <p:grpSpPr>
          <a:xfrm>
            <a:off x="6650469" y="4505112"/>
            <a:ext cx="895826" cy="797431"/>
            <a:chOff x="5360762" y="4921934"/>
            <a:chExt cx="1085850" cy="724937"/>
          </a:xfrm>
        </p:grpSpPr>
        <p:cxnSp>
          <p:nvCxnSpPr>
            <p:cNvPr id="124" name="Straight Connector 363">
              <a:extLst>
                <a:ext uri="{FF2B5EF4-FFF2-40B4-BE49-F238E27FC236}">
                  <a16:creationId xmlns:a16="http://schemas.microsoft.com/office/drawing/2014/main" id="{080DD870-A1FF-DECB-F72E-78DA5AF67CA3}"/>
                </a:ext>
              </a:extLst>
            </p:cNvPr>
            <p:cNvCxnSpPr/>
            <p:nvPr/>
          </p:nvCxnSpPr>
          <p:spPr>
            <a:xfrm flipH="1" flipV="1">
              <a:off x="5951312" y="5644718"/>
              <a:ext cx="49530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cxnSp>
          <p:nvCxnSpPr>
            <p:cNvPr id="125" name="Straight Connector 364">
              <a:extLst>
                <a:ext uri="{FF2B5EF4-FFF2-40B4-BE49-F238E27FC236}">
                  <a16:creationId xmlns:a16="http://schemas.microsoft.com/office/drawing/2014/main" id="{2AA7DA4B-C2EF-9434-7CB6-6843B4A86DA8}"/>
                </a:ext>
              </a:extLst>
            </p:cNvPr>
            <p:cNvCxnSpPr/>
            <p:nvPr/>
          </p:nvCxnSpPr>
          <p:spPr>
            <a:xfrm flipH="1" flipV="1">
              <a:off x="5360762" y="4921934"/>
              <a:ext cx="590550" cy="724937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tailEnd type="oval"/>
            </a:ln>
            <a:effectLst/>
          </p:spPr>
        </p:cxnSp>
      </p:grpSp>
      <p:grpSp>
        <p:nvGrpSpPr>
          <p:cNvPr id="126" name="Group 365">
            <a:extLst>
              <a:ext uri="{FF2B5EF4-FFF2-40B4-BE49-F238E27FC236}">
                <a16:creationId xmlns:a16="http://schemas.microsoft.com/office/drawing/2014/main" id="{BB680EC5-9663-C685-16DE-E4E10B041B0C}"/>
              </a:ext>
            </a:extLst>
          </p:cNvPr>
          <p:cNvGrpSpPr/>
          <p:nvPr/>
        </p:nvGrpSpPr>
        <p:grpSpPr>
          <a:xfrm flipH="1">
            <a:off x="7491933" y="5077127"/>
            <a:ext cx="334567" cy="446088"/>
            <a:chOff x="2317835" y="2308187"/>
            <a:chExt cx="405535" cy="405535"/>
          </a:xfrm>
        </p:grpSpPr>
        <p:grpSp>
          <p:nvGrpSpPr>
            <p:cNvPr id="127" name="Group 369">
              <a:extLst>
                <a:ext uri="{FF2B5EF4-FFF2-40B4-BE49-F238E27FC236}">
                  <a16:creationId xmlns:a16="http://schemas.microsoft.com/office/drawing/2014/main" id="{02837D75-BF8E-8A08-28C1-DD1E1F12441F}"/>
                </a:ext>
              </a:extLst>
            </p:cNvPr>
            <p:cNvGrpSpPr/>
            <p:nvPr/>
          </p:nvGrpSpPr>
          <p:grpSpPr>
            <a:xfrm>
              <a:off x="2317835" y="2308187"/>
              <a:ext cx="405535" cy="405535"/>
              <a:chOff x="444007" y="2244886"/>
              <a:chExt cx="539767" cy="539767"/>
            </a:xfrm>
          </p:grpSpPr>
          <p:sp>
            <p:nvSpPr>
              <p:cNvPr id="129" name="Oval 371">
                <a:extLst>
                  <a:ext uri="{FF2B5EF4-FFF2-40B4-BE49-F238E27FC236}">
                    <a16:creationId xmlns:a16="http://schemas.microsoft.com/office/drawing/2014/main" id="{F5D49B01-C0A0-9613-A1A1-C790D2B415E0}"/>
                  </a:ext>
                </a:extLst>
              </p:cNvPr>
              <p:cNvSpPr/>
              <p:nvPr/>
            </p:nvSpPr>
            <p:spPr>
              <a:xfrm>
                <a:off x="444007" y="2244886"/>
                <a:ext cx="539767" cy="539767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0" name="Oval 372">
                <a:extLst>
                  <a:ext uri="{FF2B5EF4-FFF2-40B4-BE49-F238E27FC236}">
                    <a16:creationId xmlns:a16="http://schemas.microsoft.com/office/drawing/2014/main" id="{69C0E29D-3616-3BAD-CC6C-71686B3867FF}"/>
                  </a:ext>
                </a:extLst>
              </p:cNvPr>
              <p:cNvSpPr/>
              <p:nvPr/>
            </p:nvSpPr>
            <p:spPr>
              <a:xfrm>
                <a:off x="490846" y="2291725"/>
                <a:ext cx="446088" cy="446088"/>
              </a:xfrm>
              <a:prstGeom prst="ellipse">
                <a:avLst/>
              </a:prstGeom>
              <a:solidFill>
                <a:srgbClr val="4C6773"/>
              </a:solidFill>
              <a:ln w="25400" cap="flat" cmpd="sng" algn="ctr">
                <a:noFill/>
                <a:prstDash val="solid"/>
              </a:ln>
              <a:effectLst>
                <a:outerShdw blurRad="25400" dist="38100" dir="5400000" algn="t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28" name="TextBox 55">
              <a:extLst>
                <a:ext uri="{FF2B5EF4-FFF2-40B4-BE49-F238E27FC236}">
                  <a16:creationId xmlns:a16="http://schemas.microsoft.com/office/drawing/2014/main" id="{A2E23FB7-6D6C-155D-0114-CE354A820466}"/>
                </a:ext>
              </a:extLst>
            </p:cNvPr>
            <p:cNvSpPr txBox="1"/>
            <p:nvPr/>
          </p:nvSpPr>
          <p:spPr>
            <a:xfrm>
              <a:off x="2457707" y="2418621"/>
              <a:ext cx="125786" cy="167878"/>
            </a:xfrm>
            <a:prstGeom prst="rect">
              <a:avLst/>
            </a:prstGeom>
            <a:noFill/>
            <a:ln w="6350"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</a:rPr>
                <a:t>2</a:t>
              </a:r>
            </a:p>
          </p:txBody>
        </p:sp>
      </p:grpSp>
      <p:sp>
        <p:nvSpPr>
          <p:cNvPr id="131" name="TextBox 58">
            <a:extLst>
              <a:ext uri="{FF2B5EF4-FFF2-40B4-BE49-F238E27FC236}">
                <a16:creationId xmlns:a16="http://schemas.microsoft.com/office/drawing/2014/main" id="{5EFE9EE3-806A-2B91-8610-EA12C03BF75C}"/>
              </a:ext>
            </a:extLst>
          </p:cNvPr>
          <p:cNvSpPr txBox="1"/>
          <p:nvPr/>
        </p:nvSpPr>
        <p:spPr>
          <a:xfrm>
            <a:off x="1565758" y="4034281"/>
            <a:ext cx="2472955" cy="178510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he-IL" sz="20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</a:t>
            </a: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גובה</a:t>
            </a:r>
            <a:r>
              <a:rPr lang="he-IL" sz="1600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– התמודדות עם תוצאות האירוע – הצלת חיים, אספקת צורכי הקיום הבסיסיים והגנה על נכסים כלכליים, פיזיים, חברתיים, תרבותיים וסביבתיים, בהתאם לסדר עדיפות אסטרטגי.  </a:t>
            </a:r>
            <a:endParaRPr lang="en-US" sz="1600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32" name="TextBox 59">
            <a:extLst>
              <a:ext uri="{FF2B5EF4-FFF2-40B4-BE49-F238E27FC236}">
                <a16:creationId xmlns:a16="http://schemas.microsoft.com/office/drawing/2014/main" id="{07237B8D-1344-62CF-795D-014B727E7801}"/>
              </a:ext>
            </a:extLst>
          </p:cNvPr>
          <p:cNvSpPr txBox="1"/>
          <p:nvPr/>
        </p:nvSpPr>
        <p:spPr>
          <a:xfrm>
            <a:off x="8009453" y="4654285"/>
            <a:ext cx="2325778" cy="104644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he-IL" sz="20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</a:t>
            </a: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ערכות ומוכנות</a:t>
            </a:r>
            <a:r>
              <a:rPr lang="he-IL" sz="1600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– בניית היכולת לצורך מענה למצבי חירום בכל התרחישים ומוכנות מותאמת ומשולבת.  </a:t>
            </a:r>
            <a:endParaRPr lang="en-US" sz="1600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06652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715435" y="157524"/>
            <a:ext cx="7368127" cy="671660"/>
          </a:xfrm>
        </p:spPr>
        <p:txBody>
          <a:bodyPr>
            <a:noAutofit/>
          </a:bodyPr>
          <a:lstStyle/>
          <a:p>
            <a:pPr algn="r"/>
            <a:r>
              <a:rPr lang="he-IL" sz="2800" b="1" dirty="0"/>
              <a:t>מוכנות לאומית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  <p:grpSp>
        <p:nvGrpSpPr>
          <p:cNvPr id="42" name="קבוצה 6">
            <a:extLst>
              <a:ext uri="{FF2B5EF4-FFF2-40B4-BE49-F238E27FC236}">
                <a16:creationId xmlns:a16="http://schemas.microsoft.com/office/drawing/2014/main" id="{F0592D6D-47FA-5FA2-BB74-190E75702627}"/>
              </a:ext>
            </a:extLst>
          </p:cNvPr>
          <p:cNvGrpSpPr>
            <a:grpSpLocks/>
          </p:cNvGrpSpPr>
          <p:nvPr/>
        </p:nvGrpSpPr>
        <p:grpSpPr bwMode="auto">
          <a:xfrm>
            <a:off x="3317573" y="1518028"/>
            <a:ext cx="4808934" cy="4102894"/>
            <a:chOff x="2893974" y="1268760"/>
            <a:chExt cx="6412611" cy="5470119"/>
          </a:xfrm>
        </p:grpSpPr>
        <p:sp>
          <p:nvSpPr>
            <p:cNvPr id="43" name="Oval 2">
              <a:extLst>
                <a:ext uri="{FF2B5EF4-FFF2-40B4-BE49-F238E27FC236}">
                  <a16:creationId xmlns:a16="http://schemas.microsoft.com/office/drawing/2014/main" id="{D5EEFAB9-DA77-1387-79F2-1E15A0C8A825}"/>
                </a:ext>
              </a:extLst>
            </p:cNvPr>
            <p:cNvSpPr/>
            <p:nvPr/>
          </p:nvSpPr>
          <p:spPr>
            <a:xfrm>
              <a:off x="2893974" y="6469024"/>
              <a:ext cx="6412611" cy="269855"/>
            </a:xfrm>
            <a:prstGeom prst="ellipse">
              <a:avLst/>
            </a:prstGeom>
            <a:gradFill flip="none" rotWithShape="1">
              <a:gsLst>
                <a:gs pos="0">
                  <a:sysClr val="windowText" lastClr="000000">
                    <a:lumMod val="65000"/>
                    <a:lumOff val="35000"/>
                  </a:sysClr>
                </a:gs>
                <a:gs pos="68000">
                  <a:sysClr val="windowText" lastClr="000000">
                    <a:lumMod val="75000"/>
                    <a:lumOff val="25000"/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ED417709-6921-5464-EA53-F0DFDB656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886" y="1991018"/>
              <a:ext cx="2241794" cy="1901684"/>
            </a:xfrm>
            <a:custGeom>
              <a:avLst/>
              <a:gdLst>
                <a:gd name="T0" fmla="*/ 648 w 1353"/>
                <a:gd name="T1" fmla="*/ 0 h 1151"/>
                <a:gd name="T2" fmla="*/ 0 w 1353"/>
                <a:gd name="T3" fmla="*/ 1151 h 1151"/>
                <a:gd name="T4" fmla="*/ 1353 w 1353"/>
                <a:gd name="T5" fmla="*/ 1151 h 1151"/>
                <a:gd name="T6" fmla="*/ 648 w 1353"/>
                <a:gd name="T7" fmla="*/ 0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3" h="1151">
                  <a:moveTo>
                    <a:pt x="648" y="0"/>
                  </a:moveTo>
                  <a:cubicBezTo>
                    <a:pt x="264" y="241"/>
                    <a:pt x="7" y="666"/>
                    <a:pt x="0" y="1151"/>
                  </a:cubicBezTo>
                  <a:cubicBezTo>
                    <a:pt x="1353" y="1151"/>
                    <a:pt x="1353" y="1151"/>
                    <a:pt x="1353" y="1151"/>
                  </a:cubicBezTo>
                  <a:lnTo>
                    <a:pt x="648" y="0"/>
                  </a:lnTo>
                  <a:close/>
                </a:path>
              </a:pathLst>
            </a:custGeom>
            <a:solidFill>
              <a:srgbClr val="4C6773">
                <a:lumMod val="75000"/>
              </a:srgb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2FACED55-AF02-59E9-B178-ED8D69D84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992" y="1998956"/>
              <a:ext cx="2221155" cy="1893746"/>
            </a:xfrm>
            <a:custGeom>
              <a:avLst/>
              <a:gdLst>
                <a:gd name="T0" fmla="*/ 1341 w 1341"/>
                <a:gd name="T1" fmla="*/ 1147 h 1147"/>
                <a:gd name="T2" fmla="*/ 699 w 1341"/>
                <a:gd name="T3" fmla="*/ 0 h 1147"/>
                <a:gd name="T4" fmla="*/ 0 w 1341"/>
                <a:gd name="T5" fmla="*/ 1147 h 1147"/>
                <a:gd name="T6" fmla="*/ 1341 w 1341"/>
                <a:gd name="T7" fmla="*/ 1147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1" h="1147">
                  <a:moveTo>
                    <a:pt x="1341" y="1147"/>
                  </a:moveTo>
                  <a:cubicBezTo>
                    <a:pt x="1334" y="664"/>
                    <a:pt x="1080" y="241"/>
                    <a:pt x="699" y="0"/>
                  </a:cubicBezTo>
                  <a:cubicBezTo>
                    <a:pt x="0" y="1147"/>
                    <a:pt x="0" y="1147"/>
                    <a:pt x="0" y="1147"/>
                  </a:cubicBezTo>
                  <a:lnTo>
                    <a:pt x="1341" y="1147"/>
                  </a:lnTo>
                  <a:close/>
                </a:path>
              </a:pathLst>
            </a:custGeom>
            <a:solidFill>
              <a:srgbClr val="32515F">
                <a:lumMod val="60000"/>
                <a:lumOff val="40000"/>
              </a:srgb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8859EA50-88E8-13B3-DE9F-1A89DC1D2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5722" y="1643382"/>
              <a:ext cx="2330704" cy="2220747"/>
            </a:xfrm>
            <a:custGeom>
              <a:avLst/>
              <a:gdLst>
                <a:gd name="T0" fmla="*/ 1406 w 1406"/>
                <a:gd name="T1" fmla="*/ 194 h 1345"/>
                <a:gd name="T2" fmla="*/ 699 w 1406"/>
                <a:gd name="T3" fmla="*/ 0 h 1345"/>
                <a:gd name="T4" fmla="*/ 0 w 1406"/>
                <a:gd name="T5" fmla="*/ 191 h 1345"/>
                <a:gd name="T6" fmla="*/ 705 w 1406"/>
                <a:gd name="T7" fmla="*/ 1345 h 1345"/>
                <a:gd name="T8" fmla="*/ 1406 w 1406"/>
                <a:gd name="T9" fmla="*/ 194 h 1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6" h="1345">
                  <a:moveTo>
                    <a:pt x="1406" y="194"/>
                  </a:moveTo>
                  <a:cubicBezTo>
                    <a:pt x="1199" y="71"/>
                    <a:pt x="957" y="0"/>
                    <a:pt x="699" y="0"/>
                  </a:cubicBezTo>
                  <a:cubicBezTo>
                    <a:pt x="444" y="0"/>
                    <a:pt x="205" y="70"/>
                    <a:pt x="0" y="191"/>
                  </a:cubicBezTo>
                  <a:cubicBezTo>
                    <a:pt x="705" y="1345"/>
                    <a:pt x="705" y="1345"/>
                    <a:pt x="705" y="1345"/>
                  </a:cubicBezTo>
                  <a:lnTo>
                    <a:pt x="1406" y="194"/>
                  </a:lnTo>
                  <a:close/>
                </a:path>
              </a:pathLst>
            </a:custGeom>
            <a:solidFill>
              <a:srgbClr val="4C6773">
                <a:lumMod val="60000"/>
                <a:lumOff val="40000"/>
              </a:srgb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EF7A433C-CDC0-4B42-6A3D-04EB07C07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886" y="3957785"/>
              <a:ext cx="2241794" cy="1906446"/>
            </a:xfrm>
            <a:custGeom>
              <a:avLst/>
              <a:gdLst>
                <a:gd name="T0" fmla="*/ 0 w 1353"/>
                <a:gd name="T1" fmla="*/ 0 h 1154"/>
                <a:gd name="T2" fmla="*/ 650 w 1353"/>
                <a:gd name="T3" fmla="*/ 1154 h 1154"/>
                <a:gd name="T4" fmla="*/ 1353 w 1353"/>
                <a:gd name="T5" fmla="*/ 0 h 1154"/>
                <a:gd name="T6" fmla="*/ 0 w 1353"/>
                <a:gd name="T7" fmla="*/ 0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3" h="1154">
                  <a:moveTo>
                    <a:pt x="0" y="0"/>
                  </a:moveTo>
                  <a:cubicBezTo>
                    <a:pt x="6" y="487"/>
                    <a:pt x="265" y="913"/>
                    <a:pt x="650" y="1154"/>
                  </a:cubicBezTo>
                  <a:cubicBezTo>
                    <a:pt x="1353" y="0"/>
                    <a:pt x="1353" y="0"/>
                    <a:pt x="13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C6773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51A183FF-4904-B4B2-C2E1-CE3D4E122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992" y="3957785"/>
              <a:ext cx="2221155" cy="1895334"/>
            </a:xfrm>
            <a:custGeom>
              <a:avLst/>
              <a:gdLst>
                <a:gd name="T0" fmla="*/ 1341 w 1341"/>
                <a:gd name="T1" fmla="*/ 0 h 1147"/>
                <a:gd name="T2" fmla="*/ 0 w 1341"/>
                <a:gd name="T3" fmla="*/ 0 h 1147"/>
                <a:gd name="T4" fmla="*/ 701 w 1341"/>
                <a:gd name="T5" fmla="*/ 1147 h 1147"/>
                <a:gd name="T6" fmla="*/ 1341 w 1341"/>
                <a:gd name="T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1" h="1147">
                  <a:moveTo>
                    <a:pt x="134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" y="1147"/>
                    <a:pt x="701" y="1147"/>
                    <a:pt x="701" y="1147"/>
                  </a:cubicBezTo>
                  <a:cubicBezTo>
                    <a:pt x="1081" y="905"/>
                    <a:pt x="1334" y="482"/>
                    <a:pt x="1341" y="0"/>
                  </a:cubicBezTo>
                  <a:close/>
                </a:path>
              </a:pathLst>
            </a:custGeom>
            <a:solidFill>
              <a:srgbClr val="193B4B">
                <a:lumMod val="60000"/>
                <a:lumOff val="40000"/>
              </a:srgb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26B0D65F-51EF-C075-2A85-E8DAF6564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8897" y="3986358"/>
              <a:ext cx="2330704" cy="2223922"/>
            </a:xfrm>
            <a:custGeom>
              <a:avLst/>
              <a:gdLst>
                <a:gd name="T0" fmla="*/ 0 w 1407"/>
                <a:gd name="T1" fmla="*/ 1156 h 1345"/>
                <a:gd name="T2" fmla="*/ 698 w 1407"/>
                <a:gd name="T3" fmla="*/ 1345 h 1345"/>
                <a:gd name="T4" fmla="*/ 1407 w 1407"/>
                <a:gd name="T5" fmla="*/ 1150 h 1345"/>
                <a:gd name="T6" fmla="*/ 704 w 1407"/>
                <a:gd name="T7" fmla="*/ 0 h 1345"/>
                <a:gd name="T8" fmla="*/ 0 w 1407"/>
                <a:gd name="T9" fmla="*/ 1156 h 1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7" h="1345">
                  <a:moveTo>
                    <a:pt x="0" y="1156"/>
                  </a:moveTo>
                  <a:cubicBezTo>
                    <a:pt x="205" y="1276"/>
                    <a:pt x="444" y="1345"/>
                    <a:pt x="698" y="1345"/>
                  </a:cubicBezTo>
                  <a:cubicBezTo>
                    <a:pt x="958" y="1345"/>
                    <a:pt x="1200" y="1274"/>
                    <a:pt x="1407" y="1150"/>
                  </a:cubicBezTo>
                  <a:cubicBezTo>
                    <a:pt x="704" y="0"/>
                    <a:pt x="704" y="0"/>
                    <a:pt x="704" y="0"/>
                  </a:cubicBezTo>
                  <a:lnTo>
                    <a:pt x="0" y="1156"/>
                  </a:lnTo>
                  <a:close/>
                </a:path>
              </a:pathLst>
            </a:custGeom>
            <a:solidFill>
              <a:srgbClr val="002638">
                <a:lumMod val="60000"/>
                <a:lumOff val="40000"/>
              </a:srgb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Oval 11">
              <a:extLst>
                <a:ext uri="{FF2B5EF4-FFF2-40B4-BE49-F238E27FC236}">
                  <a16:creationId xmlns:a16="http://schemas.microsoft.com/office/drawing/2014/main" id="{426AADB2-1581-D1CC-E60F-19B5C7F83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4180" y="2956147"/>
              <a:ext cx="1944900" cy="1939781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19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536BB792-51F2-8CF7-EF3D-D5D7B0CFF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493" y="1268760"/>
              <a:ext cx="2719573" cy="699144"/>
            </a:xfrm>
            <a:custGeom>
              <a:avLst/>
              <a:gdLst>
                <a:gd name="T0" fmla="*/ 2522358 w 1641"/>
                <a:gd name="T1" fmla="*/ 699144 h 423"/>
                <a:gd name="T2" fmla="*/ 2719573 w 1641"/>
                <a:gd name="T3" fmla="*/ 375191 h 423"/>
                <a:gd name="T4" fmla="*/ 1353986 w 1641"/>
                <a:gd name="T5" fmla="*/ 0 h 423"/>
                <a:gd name="T6" fmla="*/ 0 w 1641"/>
                <a:gd name="T7" fmla="*/ 370232 h 423"/>
                <a:gd name="T8" fmla="*/ 197215 w 1641"/>
                <a:gd name="T9" fmla="*/ 690880 h 423"/>
                <a:gd name="T10" fmla="*/ 1353986 w 1641"/>
                <a:gd name="T11" fmla="*/ 378496 h 423"/>
                <a:gd name="T12" fmla="*/ 2522358 w 1641"/>
                <a:gd name="T13" fmla="*/ 699144 h 4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1" h="423">
                  <a:moveTo>
                    <a:pt x="1522" y="423"/>
                  </a:moveTo>
                  <a:cubicBezTo>
                    <a:pt x="1641" y="227"/>
                    <a:pt x="1641" y="227"/>
                    <a:pt x="1641" y="227"/>
                  </a:cubicBezTo>
                  <a:cubicBezTo>
                    <a:pt x="1400" y="83"/>
                    <a:pt x="1119" y="0"/>
                    <a:pt x="817" y="0"/>
                  </a:cubicBezTo>
                  <a:cubicBezTo>
                    <a:pt x="519" y="0"/>
                    <a:pt x="239" y="82"/>
                    <a:pt x="0" y="224"/>
                  </a:cubicBezTo>
                  <a:cubicBezTo>
                    <a:pt x="119" y="418"/>
                    <a:pt x="119" y="418"/>
                    <a:pt x="119" y="418"/>
                  </a:cubicBezTo>
                  <a:cubicBezTo>
                    <a:pt x="324" y="298"/>
                    <a:pt x="562" y="229"/>
                    <a:pt x="817" y="229"/>
                  </a:cubicBezTo>
                  <a:cubicBezTo>
                    <a:pt x="1075" y="229"/>
                    <a:pt x="1316" y="300"/>
                    <a:pt x="1522" y="423"/>
                  </a:cubicBezTo>
                  <a:close/>
                </a:path>
              </a:pathLst>
            </a:custGeom>
            <a:solidFill>
              <a:srgbClr val="4C67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C9F86D05-FF05-C6A5-5C28-0078DDAA9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58" y="1679447"/>
              <a:ext cx="1442290" cy="2213549"/>
            </a:xfrm>
            <a:custGeom>
              <a:avLst/>
              <a:gdLst>
                <a:gd name="T0" fmla="*/ 1060995 w 870"/>
                <a:gd name="T1" fmla="*/ 2213549 h 1340"/>
                <a:gd name="T2" fmla="*/ 1442290 w 870"/>
                <a:gd name="T3" fmla="*/ 2213549 h 1340"/>
                <a:gd name="T4" fmla="*/ 197279 w 870"/>
                <a:gd name="T5" fmla="*/ 0 h 1340"/>
                <a:gd name="T6" fmla="*/ 0 w 870"/>
                <a:gd name="T7" fmla="*/ 322121 h 1340"/>
                <a:gd name="T8" fmla="*/ 1060995 w 870"/>
                <a:gd name="T9" fmla="*/ 2213549 h 1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0" h="1340">
                  <a:moveTo>
                    <a:pt x="640" y="1340"/>
                  </a:moveTo>
                  <a:cubicBezTo>
                    <a:pt x="870" y="1340"/>
                    <a:pt x="870" y="1340"/>
                    <a:pt x="870" y="1340"/>
                  </a:cubicBezTo>
                  <a:cubicBezTo>
                    <a:pt x="863" y="776"/>
                    <a:pt x="565" y="281"/>
                    <a:pt x="119" y="0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380" y="437"/>
                    <a:pt x="634" y="859"/>
                    <a:pt x="640" y="1340"/>
                  </a:cubicBezTo>
                  <a:close/>
                </a:path>
              </a:pathLst>
            </a:custGeom>
            <a:solidFill>
              <a:srgbClr val="3251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4404E6C7-B44E-417E-11F3-34DACAE54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2195" y="3957785"/>
              <a:ext cx="1454309" cy="2225510"/>
            </a:xfrm>
            <a:custGeom>
              <a:avLst/>
              <a:gdLst>
                <a:gd name="T0" fmla="*/ 229 w 878"/>
                <a:gd name="T1" fmla="*/ 0 h 1347"/>
                <a:gd name="T2" fmla="*/ 0 w 878"/>
                <a:gd name="T3" fmla="*/ 0 h 1347"/>
                <a:gd name="T4" fmla="*/ 759 w 878"/>
                <a:gd name="T5" fmla="*/ 1347 h 1347"/>
                <a:gd name="T6" fmla="*/ 878 w 878"/>
                <a:gd name="T7" fmla="*/ 1151 h 1347"/>
                <a:gd name="T8" fmla="*/ 229 w 878"/>
                <a:gd name="T9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8" h="1347">
                  <a:moveTo>
                    <a:pt x="22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569"/>
                    <a:pt x="308" y="1066"/>
                    <a:pt x="759" y="1347"/>
                  </a:cubicBezTo>
                  <a:cubicBezTo>
                    <a:pt x="878" y="1151"/>
                    <a:pt x="878" y="1151"/>
                    <a:pt x="878" y="1151"/>
                  </a:cubicBezTo>
                  <a:cubicBezTo>
                    <a:pt x="493" y="910"/>
                    <a:pt x="235" y="486"/>
                    <a:pt x="229" y="0"/>
                  </a:cubicBezTo>
                  <a:close/>
                </a:path>
              </a:pathLst>
            </a:custGeom>
            <a:solidFill>
              <a:srgbClr val="373545">
                <a:lumMod val="50000"/>
              </a:srgb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4CDB3A62-48E1-DEE3-4E0C-D641A9F01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2195" y="1671955"/>
              <a:ext cx="1451133" cy="2220747"/>
            </a:xfrm>
            <a:custGeom>
              <a:avLst/>
              <a:gdLst>
                <a:gd name="T0" fmla="*/ 876 w 876"/>
                <a:gd name="T1" fmla="*/ 195 h 1344"/>
                <a:gd name="T2" fmla="*/ 757 w 876"/>
                <a:gd name="T3" fmla="*/ 0 h 1344"/>
                <a:gd name="T4" fmla="*/ 0 w 876"/>
                <a:gd name="T5" fmla="*/ 1344 h 1344"/>
                <a:gd name="T6" fmla="*/ 229 w 876"/>
                <a:gd name="T7" fmla="*/ 1344 h 1344"/>
                <a:gd name="T8" fmla="*/ 876 w 876"/>
                <a:gd name="T9" fmla="*/ 195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6" h="1344">
                  <a:moveTo>
                    <a:pt x="876" y="195"/>
                  </a:moveTo>
                  <a:cubicBezTo>
                    <a:pt x="757" y="0"/>
                    <a:pt x="757" y="0"/>
                    <a:pt x="757" y="0"/>
                  </a:cubicBezTo>
                  <a:cubicBezTo>
                    <a:pt x="307" y="281"/>
                    <a:pt x="7" y="777"/>
                    <a:pt x="0" y="1344"/>
                  </a:cubicBezTo>
                  <a:cubicBezTo>
                    <a:pt x="229" y="1344"/>
                    <a:pt x="229" y="1344"/>
                    <a:pt x="229" y="1344"/>
                  </a:cubicBezTo>
                  <a:cubicBezTo>
                    <a:pt x="235" y="860"/>
                    <a:pt x="492" y="435"/>
                    <a:pt x="876" y="195"/>
                  </a:cubicBez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E30073C9-9DA2-F077-DFAB-E05D41F26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0406" y="3957785"/>
              <a:ext cx="1438432" cy="2214398"/>
            </a:xfrm>
            <a:custGeom>
              <a:avLst/>
              <a:gdLst>
                <a:gd name="T0" fmla="*/ 638 w 868"/>
                <a:gd name="T1" fmla="*/ 0 h 1340"/>
                <a:gd name="T2" fmla="*/ 0 w 868"/>
                <a:gd name="T3" fmla="*/ 1143 h 1340"/>
                <a:gd name="T4" fmla="*/ 120 w 868"/>
                <a:gd name="T5" fmla="*/ 1340 h 1340"/>
                <a:gd name="T6" fmla="*/ 868 w 868"/>
                <a:gd name="T7" fmla="*/ 0 h 1340"/>
                <a:gd name="T8" fmla="*/ 638 w 868"/>
                <a:gd name="T9" fmla="*/ 0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8" h="1340">
                  <a:moveTo>
                    <a:pt x="638" y="0"/>
                  </a:moveTo>
                  <a:cubicBezTo>
                    <a:pt x="631" y="481"/>
                    <a:pt x="378" y="902"/>
                    <a:pt x="0" y="1143"/>
                  </a:cubicBezTo>
                  <a:cubicBezTo>
                    <a:pt x="120" y="1340"/>
                    <a:pt x="120" y="1340"/>
                    <a:pt x="120" y="1340"/>
                  </a:cubicBezTo>
                  <a:cubicBezTo>
                    <a:pt x="565" y="1058"/>
                    <a:pt x="862" y="564"/>
                    <a:pt x="868" y="0"/>
                  </a:cubicBezTo>
                  <a:lnTo>
                    <a:pt x="638" y="0"/>
                  </a:lnTo>
                  <a:close/>
                </a:path>
              </a:pathLst>
            </a:custGeom>
            <a:solidFill>
              <a:srgbClr val="193B4B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562E0641-41BF-6EAA-D086-21D6D6208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3613" y="5881693"/>
              <a:ext cx="2721272" cy="701623"/>
            </a:xfrm>
            <a:custGeom>
              <a:avLst/>
              <a:gdLst>
                <a:gd name="T0" fmla="*/ 119 w 1642"/>
                <a:gd name="T1" fmla="*/ 7 h 425"/>
                <a:gd name="T2" fmla="*/ 0 w 1642"/>
                <a:gd name="T3" fmla="*/ 203 h 425"/>
                <a:gd name="T4" fmla="*/ 815 w 1642"/>
                <a:gd name="T5" fmla="*/ 425 h 425"/>
                <a:gd name="T6" fmla="*/ 1642 w 1642"/>
                <a:gd name="T7" fmla="*/ 197 h 425"/>
                <a:gd name="T8" fmla="*/ 1522 w 1642"/>
                <a:gd name="T9" fmla="*/ 0 h 425"/>
                <a:gd name="T10" fmla="*/ 815 w 1642"/>
                <a:gd name="T11" fmla="*/ 195 h 425"/>
                <a:gd name="T12" fmla="*/ 119 w 1642"/>
                <a:gd name="T13" fmla="*/ 7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2" h="425">
                  <a:moveTo>
                    <a:pt x="119" y="7"/>
                  </a:moveTo>
                  <a:cubicBezTo>
                    <a:pt x="0" y="203"/>
                    <a:pt x="0" y="203"/>
                    <a:pt x="0" y="203"/>
                  </a:cubicBezTo>
                  <a:cubicBezTo>
                    <a:pt x="239" y="344"/>
                    <a:pt x="518" y="425"/>
                    <a:pt x="815" y="425"/>
                  </a:cubicBezTo>
                  <a:cubicBezTo>
                    <a:pt x="1118" y="425"/>
                    <a:pt x="1401" y="342"/>
                    <a:pt x="1642" y="197"/>
                  </a:cubicBezTo>
                  <a:cubicBezTo>
                    <a:pt x="1522" y="0"/>
                    <a:pt x="1522" y="0"/>
                    <a:pt x="1522" y="0"/>
                  </a:cubicBezTo>
                  <a:cubicBezTo>
                    <a:pt x="1315" y="124"/>
                    <a:pt x="1073" y="195"/>
                    <a:pt x="815" y="195"/>
                  </a:cubicBezTo>
                  <a:cubicBezTo>
                    <a:pt x="561" y="195"/>
                    <a:pt x="324" y="126"/>
                    <a:pt x="119" y="7"/>
                  </a:cubicBezTo>
                  <a:close/>
                </a:path>
              </a:pathLst>
            </a:custGeom>
            <a:solidFill>
              <a:srgbClr val="002638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350" b="0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TextBox 21">
              <a:extLst>
                <a:ext uri="{FF2B5EF4-FFF2-40B4-BE49-F238E27FC236}">
                  <a16:creationId xmlns:a16="http://schemas.microsoft.com/office/drawing/2014/main" id="{BD7C8D71-D40A-BEDB-32E2-7664A06B8569}"/>
                </a:ext>
              </a:extLst>
            </p:cNvPr>
            <p:cNvSpPr txBox="1"/>
            <p:nvPr/>
          </p:nvSpPr>
          <p:spPr>
            <a:xfrm>
              <a:off x="4869201" y="1478482"/>
              <a:ext cx="2434444" cy="958906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זיהוי איומים וסיכונים והערכתם</a:t>
              </a:r>
              <a:endParaRPr kumimoji="0" lang="en-IN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8" name="TextBox 23">
              <a:extLst>
                <a:ext uri="{FF2B5EF4-FFF2-40B4-BE49-F238E27FC236}">
                  <a16:creationId xmlns:a16="http://schemas.microsoft.com/office/drawing/2014/main" id="{C2C7D474-EF8A-6AEE-4F8A-F7287442AA48}"/>
                </a:ext>
              </a:extLst>
            </p:cNvPr>
            <p:cNvSpPr txBox="1"/>
            <p:nvPr/>
          </p:nvSpPr>
          <p:spPr>
            <a:xfrm rot="3684132">
              <a:off x="6593064" y="2507112"/>
              <a:ext cx="2434444" cy="958906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אומדן להשגת היכולות</a:t>
              </a:r>
              <a:endParaRPr kumimoji="0" lang="en-IN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9" name="TextBox 42">
              <a:extLst>
                <a:ext uri="{FF2B5EF4-FFF2-40B4-BE49-F238E27FC236}">
                  <a16:creationId xmlns:a16="http://schemas.microsoft.com/office/drawing/2014/main" id="{B9EF4565-385A-7D10-777E-381185C0AD75}"/>
                </a:ext>
              </a:extLst>
            </p:cNvPr>
            <p:cNvSpPr txBox="1"/>
            <p:nvPr/>
          </p:nvSpPr>
          <p:spPr>
            <a:xfrm rot="18000000">
              <a:off x="6621057" y="4438554"/>
              <a:ext cx="2434444" cy="958906"/>
            </a:xfrm>
            <a:prstGeom prst="rect">
              <a:avLst/>
            </a:prstGeom>
            <a:noFill/>
          </p:spPr>
          <p:txBody>
            <a:bodyPr spcFirstLastPara="1" wrap="none">
              <a:prstTxWarp prst="textArchDown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בניית יכולות שימורן ושיפורן</a:t>
              </a:r>
              <a:endParaRPr kumimoji="0" lang="en-IN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0" name="TextBox 43">
              <a:extLst>
                <a:ext uri="{FF2B5EF4-FFF2-40B4-BE49-F238E27FC236}">
                  <a16:creationId xmlns:a16="http://schemas.microsoft.com/office/drawing/2014/main" id="{118A6600-D6A0-724F-1D07-1DE551D60AF8}"/>
                </a:ext>
              </a:extLst>
            </p:cNvPr>
            <p:cNvSpPr txBox="1"/>
            <p:nvPr/>
          </p:nvSpPr>
          <p:spPr>
            <a:xfrm>
              <a:off x="4744091" y="5328989"/>
              <a:ext cx="2703326" cy="1064816"/>
            </a:xfrm>
            <a:prstGeom prst="rect">
              <a:avLst/>
            </a:prstGeom>
            <a:noFill/>
          </p:spPr>
          <p:txBody>
            <a:bodyPr spcFirstLastPara="1" wrap="none">
              <a:prstTxWarp prst="textArchDown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בחינת רמת המוכנות</a:t>
              </a:r>
              <a:endParaRPr kumimoji="0" lang="en-IN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1" name="TextBox 44">
              <a:extLst>
                <a:ext uri="{FF2B5EF4-FFF2-40B4-BE49-F238E27FC236}">
                  <a16:creationId xmlns:a16="http://schemas.microsoft.com/office/drawing/2014/main" id="{6D9059A5-C046-4003-8859-ECD0583D1650}"/>
                </a:ext>
              </a:extLst>
            </p:cNvPr>
            <p:cNvSpPr txBox="1"/>
            <p:nvPr/>
          </p:nvSpPr>
          <p:spPr>
            <a:xfrm rot="3627721">
              <a:off x="3227377" y="4349227"/>
              <a:ext cx="2358022" cy="1064816"/>
            </a:xfrm>
            <a:prstGeom prst="rect">
              <a:avLst/>
            </a:prstGeom>
            <a:noFill/>
          </p:spPr>
          <p:txBody>
            <a:bodyPr spcFirstLastPara="1" wrap="none">
              <a:prstTxWarp prst="textArchDown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אימות ועדכון יכולות</a:t>
              </a:r>
              <a:endParaRPr kumimoji="0" lang="en-IN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2" name="TextBox 45">
              <a:extLst>
                <a:ext uri="{FF2B5EF4-FFF2-40B4-BE49-F238E27FC236}">
                  <a16:creationId xmlns:a16="http://schemas.microsoft.com/office/drawing/2014/main" id="{543BAB66-E88D-DE3A-8D74-A5DE6CDA2176}"/>
                </a:ext>
              </a:extLst>
            </p:cNvPr>
            <p:cNvSpPr txBox="1"/>
            <p:nvPr/>
          </p:nvSpPr>
          <p:spPr>
            <a:xfrm rot="18046679">
              <a:off x="3161790" y="2486270"/>
              <a:ext cx="2434444" cy="958906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</a:rPr>
                <a:t>תיקוף ואשרור יכולות וצרכים</a:t>
              </a:r>
              <a:endParaRPr kumimoji="0" lang="en-IN" sz="105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3" name="TextBox 46">
              <a:extLst>
                <a:ext uri="{FF2B5EF4-FFF2-40B4-BE49-F238E27FC236}">
                  <a16:creationId xmlns:a16="http://schemas.microsoft.com/office/drawing/2014/main" id="{87038472-009D-211F-DA4F-EE17084475EC}"/>
                </a:ext>
              </a:extLst>
            </p:cNvPr>
            <p:cNvSpPr txBox="1"/>
            <p:nvPr/>
          </p:nvSpPr>
          <p:spPr>
            <a:xfrm>
              <a:off x="5344330" y="3160217"/>
              <a:ext cx="1527782" cy="1526818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</a:rPr>
                <a:t>בניית המוכנות הלאומית</a:t>
              </a:r>
              <a:endParaRPr kumimoji="0" lang="en-IN" sz="12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64" name="TextBox 47">
              <a:extLst>
                <a:ext uri="{FF2B5EF4-FFF2-40B4-BE49-F238E27FC236}">
                  <a16:creationId xmlns:a16="http://schemas.microsoft.com/office/drawing/2014/main" id="{4C15DD3C-823F-86B5-933B-C2D6AAD4A8DC}"/>
                </a:ext>
              </a:extLst>
            </p:cNvPr>
            <p:cNvSpPr txBox="1"/>
            <p:nvPr/>
          </p:nvSpPr>
          <p:spPr>
            <a:xfrm>
              <a:off x="5183400" y="1821303"/>
              <a:ext cx="1878217" cy="812470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גיבוש 'תרחיש ייחוס' </a:t>
              </a: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ותיאור ההשפעות בהתאם לגישת 'כלל הסיכונים'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TextBox 48">
              <a:extLst>
                <a:ext uri="{FF2B5EF4-FFF2-40B4-BE49-F238E27FC236}">
                  <a16:creationId xmlns:a16="http://schemas.microsoft.com/office/drawing/2014/main" id="{9F6594D2-3229-CB7F-9347-D586E0671D91}"/>
                </a:ext>
              </a:extLst>
            </p:cNvPr>
            <p:cNvSpPr txBox="1"/>
            <p:nvPr/>
          </p:nvSpPr>
          <p:spPr>
            <a:xfrm>
              <a:off x="6807589" y="2649465"/>
              <a:ext cx="1398740" cy="984812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קביעת </a:t>
              </a: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יכולות נדרשות להתמודדות</a:t>
              </a: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 עם 'תרחיש הייחוס' – וביצוע </a:t>
              </a:r>
              <a:r>
                <a:rPr kumimoji="0" lang="he-IL" sz="105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הע"מ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TextBox 49">
              <a:extLst>
                <a:ext uri="{FF2B5EF4-FFF2-40B4-BE49-F238E27FC236}">
                  <a16:creationId xmlns:a16="http://schemas.microsoft.com/office/drawing/2014/main" id="{87FBFBA2-35C4-BC74-DF90-48B2705D628A}"/>
                </a:ext>
              </a:extLst>
            </p:cNvPr>
            <p:cNvSpPr txBox="1"/>
            <p:nvPr/>
          </p:nvSpPr>
          <p:spPr>
            <a:xfrm>
              <a:off x="3989468" y="2735635"/>
              <a:ext cx="1398739" cy="812470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תיקוף משאבים ויכולות תוך חתירה </a:t>
              </a: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לשיפור מתמיד</a:t>
              </a:r>
              <a:r>
                <a:rPr kumimoji="0" lang="en-US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 </a:t>
              </a: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TextBox 50">
              <a:extLst>
                <a:ext uri="{FF2B5EF4-FFF2-40B4-BE49-F238E27FC236}">
                  <a16:creationId xmlns:a16="http://schemas.microsoft.com/office/drawing/2014/main" id="{5D5A5501-782F-A31D-8810-CAAD7B9DDC47}"/>
                </a:ext>
              </a:extLst>
            </p:cNvPr>
            <p:cNvSpPr txBox="1"/>
            <p:nvPr/>
          </p:nvSpPr>
          <p:spPr>
            <a:xfrm>
              <a:off x="6807589" y="4130834"/>
              <a:ext cx="1398740" cy="1157154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קביעת </a:t>
              </a:r>
              <a:r>
                <a:rPr kumimoji="0" lang="he-IL" sz="105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סד"ע</a:t>
              </a: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 לשימוש במשאבים (</a:t>
              </a: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תוכניות לאומיות לצמצום פערים</a:t>
              </a: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)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TextBox 51">
              <a:extLst>
                <a:ext uri="{FF2B5EF4-FFF2-40B4-BE49-F238E27FC236}">
                  <a16:creationId xmlns:a16="http://schemas.microsoft.com/office/drawing/2014/main" id="{CC99DA87-75CA-F85E-567E-986A96F8738E}"/>
                </a:ext>
              </a:extLst>
            </p:cNvPr>
            <p:cNvSpPr txBox="1"/>
            <p:nvPr/>
          </p:nvSpPr>
          <p:spPr>
            <a:xfrm>
              <a:off x="3989468" y="4303175"/>
              <a:ext cx="1398739" cy="812470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בחינת העמידה ביכולות </a:t>
              </a: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וזיהוי פערים, מדידת התקדמות</a:t>
              </a: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TextBox 52">
              <a:extLst>
                <a:ext uri="{FF2B5EF4-FFF2-40B4-BE49-F238E27FC236}">
                  <a16:creationId xmlns:a16="http://schemas.microsoft.com/office/drawing/2014/main" id="{39472465-2B2C-BDA3-5D52-C9110F0CB125}"/>
                </a:ext>
              </a:extLst>
            </p:cNvPr>
            <p:cNvSpPr txBox="1"/>
            <p:nvPr/>
          </p:nvSpPr>
          <p:spPr>
            <a:xfrm>
              <a:off x="5183400" y="5369557"/>
              <a:ext cx="1878217" cy="640127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אימונים ותרגילים  </a:t>
              </a: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לבחינת </a:t>
              </a:r>
              <a:r>
                <a:rPr kumimoji="0" lang="he-IL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התיאום</a:t>
              </a: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</a:rPr>
                <a:t> הבין ארגוני ויחסי התלות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TextBox 53">
              <a:extLst>
                <a:ext uri="{FF2B5EF4-FFF2-40B4-BE49-F238E27FC236}">
                  <a16:creationId xmlns:a16="http://schemas.microsoft.com/office/drawing/2014/main" id="{047F16BD-B64B-E99C-6E0E-1D6AAC6DED7C}"/>
                </a:ext>
              </a:extLst>
            </p:cNvPr>
            <p:cNvSpPr txBox="1"/>
            <p:nvPr/>
          </p:nvSpPr>
          <p:spPr>
            <a:xfrm>
              <a:off x="5348518" y="4053616"/>
              <a:ext cx="1547981" cy="640127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itchFamily="34" charset="0"/>
                </a:rPr>
                <a:t>מערכת המוכנות הלאומית לאירועי חירום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  <a:lumOff val="25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71" name="חץ: ימינה 70">
              <a:extLst>
                <a:ext uri="{FF2B5EF4-FFF2-40B4-BE49-F238E27FC236}">
                  <a16:creationId xmlns:a16="http://schemas.microsoft.com/office/drawing/2014/main" id="{9EF53D01-B533-5F67-0BB0-BF40A59ACB21}"/>
                </a:ext>
              </a:extLst>
            </p:cNvPr>
            <p:cNvSpPr/>
            <p:nvPr/>
          </p:nvSpPr>
          <p:spPr>
            <a:xfrm rot="1846568">
              <a:off x="7198155" y="1448134"/>
              <a:ext cx="390568" cy="752419"/>
            </a:xfrm>
            <a:prstGeom prst="rightArrow">
              <a:avLst/>
            </a:prstGeom>
            <a:solidFill>
              <a:srgbClr val="4C677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2" name="Oval 3">
            <a:extLst>
              <a:ext uri="{FF2B5EF4-FFF2-40B4-BE49-F238E27FC236}">
                <a16:creationId xmlns:a16="http://schemas.microsoft.com/office/drawing/2014/main" id="{5DC638EA-0D4F-3C0C-0E8E-C93A0FEEDDB0}"/>
              </a:ext>
            </a:extLst>
          </p:cNvPr>
          <p:cNvSpPr/>
          <p:nvPr/>
        </p:nvSpPr>
        <p:spPr bwMode="auto">
          <a:xfrm rot="5400000">
            <a:off x="1336373" y="1763297"/>
            <a:ext cx="826294" cy="826294"/>
          </a:xfrm>
          <a:prstGeom prst="ellipse">
            <a:avLst/>
          </a:prstGeom>
          <a:solidFill>
            <a:srgbClr val="32515F"/>
          </a:solidFill>
          <a:ln w="25400" cap="flat" cmpd="sng" algn="ctr">
            <a:noFill/>
            <a:prstDash val="solid"/>
          </a:ln>
          <a:effectLst>
            <a:outerShdw blurRad="127000" dist="38100" dir="10800000" algn="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val 8">
            <a:extLst>
              <a:ext uri="{FF2B5EF4-FFF2-40B4-BE49-F238E27FC236}">
                <a16:creationId xmlns:a16="http://schemas.microsoft.com/office/drawing/2014/main" id="{126C45F1-1AD2-8267-3CA3-E687470B5537}"/>
              </a:ext>
            </a:extLst>
          </p:cNvPr>
          <p:cNvSpPr/>
          <p:nvPr/>
        </p:nvSpPr>
        <p:spPr>
          <a:xfrm rot="5400000">
            <a:off x="1332801" y="2713416"/>
            <a:ext cx="826294" cy="826294"/>
          </a:xfrm>
          <a:prstGeom prst="ellipse">
            <a:avLst/>
          </a:prstGeom>
          <a:solidFill>
            <a:srgbClr val="4C6773"/>
          </a:solidFill>
          <a:ln w="25400" cap="flat" cmpd="sng" algn="ctr">
            <a:noFill/>
            <a:prstDash val="solid"/>
          </a:ln>
          <a:effectLst>
            <a:outerShdw blurRad="127000" dist="38100" dir="10800000" algn="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val 11">
            <a:extLst>
              <a:ext uri="{FF2B5EF4-FFF2-40B4-BE49-F238E27FC236}">
                <a16:creationId xmlns:a16="http://schemas.microsoft.com/office/drawing/2014/main" id="{AAEF6A10-5A44-F9DE-0396-637F9ADEC8D1}"/>
              </a:ext>
            </a:extLst>
          </p:cNvPr>
          <p:cNvSpPr/>
          <p:nvPr/>
        </p:nvSpPr>
        <p:spPr>
          <a:xfrm rot="5400000">
            <a:off x="1319109" y="3668892"/>
            <a:ext cx="827484" cy="826294"/>
          </a:xfrm>
          <a:prstGeom prst="ellipse">
            <a:avLst/>
          </a:prstGeom>
          <a:solidFill>
            <a:srgbClr val="193B4B"/>
          </a:solidFill>
          <a:ln w="25400" cap="flat" cmpd="sng" algn="ctr">
            <a:noFill/>
            <a:prstDash val="solid"/>
          </a:ln>
          <a:effectLst>
            <a:outerShdw blurRad="127000" dist="38100" dir="10800000" algn="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Rectangle 37">
            <a:extLst>
              <a:ext uri="{FF2B5EF4-FFF2-40B4-BE49-F238E27FC236}">
                <a16:creationId xmlns:a16="http://schemas.microsoft.com/office/drawing/2014/main" id="{D75472BF-BFB7-A3E1-E4DE-38F4C149E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9231" y="1916888"/>
            <a:ext cx="84058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en-US" sz="135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מניעה ואיפחות</a:t>
            </a:r>
            <a:endParaRPr lang="en-US" altLang="en-US" sz="135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Rectangle 37">
            <a:extLst>
              <a:ext uri="{FF2B5EF4-FFF2-40B4-BE49-F238E27FC236}">
                <a16:creationId xmlns:a16="http://schemas.microsoft.com/office/drawing/2014/main" id="{228F1665-7AFE-09C4-2B42-BF658E181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227" y="2981305"/>
            <a:ext cx="84058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en-US" sz="135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תגובה</a:t>
            </a:r>
            <a:endParaRPr lang="en-US" altLang="en-US" sz="135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Rectangle 37">
            <a:extLst>
              <a:ext uri="{FF2B5EF4-FFF2-40B4-BE49-F238E27FC236}">
                <a16:creationId xmlns:a16="http://schemas.microsoft.com/office/drawing/2014/main" id="{704D3DA1-340C-AE56-7996-0A17CC3A5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3746" y="3887373"/>
            <a:ext cx="92273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e-IL" altLang="en-US" sz="1100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התאוששות ושיקום</a:t>
            </a:r>
            <a:endParaRPr lang="en-US" altLang="en-US" sz="1100" dirty="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TextBox 58">
            <a:extLst>
              <a:ext uri="{FF2B5EF4-FFF2-40B4-BE49-F238E27FC236}">
                <a16:creationId xmlns:a16="http://schemas.microsoft.com/office/drawing/2014/main" id="{7480E36A-1A99-D4D8-F39E-4A13CE34B1E4}"/>
              </a:ext>
            </a:extLst>
          </p:cNvPr>
          <p:cNvSpPr txBox="1"/>
          <p:nvPr/>
        </p:nvSpPr>
        <p:spPr>
          <a:xfrm>
            <a:off x="2585053" y="288860"/>
            <a:ext cx="6368031" cy="615553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he-IL" sz="2000" b="1" dirty="0">
                <a:latin typeface="Gisha" panose="020B0502040204020203" pitchFamily="34" charset="-79"/>
                <a:cs typeface="Gisha" panose="020B0502040204020203" pitchFamily="34" charset="-79"/>
              </a:rPr>
              <a:t>מערכת הערכות לבניית המוכנות שנועדה לבנות, לפתח, לשפר ולשמר את היכולות מול יעדי המוכנות-</a:t>
            </a:r>
            <a:endParaRPr lang="en-US" sz="20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38484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715435" y="157524"/>
            <a:ext cx="7368127" cy="671660"/>
          </a:xfrm>
        </p:spPr>
        <p:txBody>
          <a:bodyPr>
            <a:noAutofit/>
          </a:bodyPr>
          <a:lstStyle/>
          <a:p>
            <a:pPr algn="r"/>
            <a:r>
              <a:rPr lang="he-IL" sz="2800" b="1" dirty="0"/>
              <a:t>מנעד התגובה לאירועי חירום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  <p:sp>
        <p:nvSpPr>
          <p:cNvPr id="141" name="Freeform 31">
            <a:extLst>
              <a:ext uri="{FF2B5EF4-FFF2-40B4-BE49-F238E27FC236}">
                <a16:creationId xmlns:a16="http://schemas.microsoft.com/office/drawing/2014/main" id="{6436F98C-515D-47A3-1572-B59B7731C7CB}"/>
              </a:ext>
            </a:extLst>
          </p:cNvPr>
          <p:cNvSpPr>
            <a:spLocks/>
          </p:cNvSpPr>
          <p:nvPr/>
        </p:nvSpPr>
        <p:spPr bwMode="auto">
          <a:xfrm>
            <a:off x="6423362" y="4648666"/>
            <a:ext cx="646113" cy="1339850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2" name="Freeform 31">
            <a:extLst>
              <a:ext uri="{FF2B5EF4-FFF2-40B4-BE49-F238E27FC236}">
                <a16:creationId xmlns:a16="http://schemas.microsoft.com/office/drawing/2014/main" id="{DF9B5F6C-31C9-73C4-D7F9-42A55CDA3866}"/>
              </a:ext>
            </a:extLst>
          </p:cNvPr>
          <p:cNvSpPr>
            <a:spLocks/>
          </p:cNvSpPr>
          <p:nvPr/>
        </p:nvSpPr>
        <p:spPr bwMode="auto">
          <a:xfrm>
            <a:off x="6422155" y="4638639"/>
            <a:ext cx="646113" cy="1339850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3" name="Freeform 31">
            <a:extLst>
              <a:ext uri="{FF2B5EF4-FFF2-40B4-BE49-F238E27FC236}">
                <a16:creationId xmlns:a16="http://schemas.microsoft.com/office/drawing/2014/main" id="{C1075661-9AF7-ED74-2AC5-27C6A1E14302}"/>
              </a:ext>
            </a:extLst>
          </p:cNvPr>
          <p:cNvSpPr>
            <a:spLocks/>
          </p:cNvSpPr>
          <p:nvPr/>
        </p:nvSpPr>
        <p:spPr bwMode="auto">
          <a:xfrm>
            <a:off x="4606055" y="4141752"/>
            <a:ext cx="646113" cy="1339850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4" name="Freeform 31">
            <a:extLst>
              <a:ext uri="{FF2B5EF4-FFF2-40B4-BE49-F238E27FC236}">
                <a16:creationId xmlns:a16="http://schemas.microsoft.com/office/drawing/2014/main" id="{4DC8D707-8A26-E9A1-3383-EECF27AE2BF9}"/>
              </a:ext>
            </a:extLst>
          </p:cNvPr>
          <p:cNvSpPr>
            <a:spLocks/>
          </p:cNvSpPr>
          <p:nvPr/>
        </p:nvSpPr>
        <p:spPr bwMode="auto">
          <a:xfrm>
            <a:off x="2789955" y="3644865"/>
            <a:ext cx="646113" cy="1339850"/>
          </a:xfrm>
          <a:custGeom>
            <a:avLst/>
            <a:gdLst>
              <a:gd name="T0" fmla="*/ 0 w 407"/>
              <a:gd name="T1" fmla="*/ 844 h 844"/>
              <a:gd name="T2" fmla="*/ 407 w 407"/>
              <a:gd name="T3" fmla="*/ 313 h 844"/>
              <a:gd name="T4" fmla="*/ 407 w 407"/>
              <a:gd name="T5" fmla="*/ 0 h 844"/>
              <a:gd name="T6" fmla="*/ 0 w 407"/>
              <a:gd name="T7" fmla="*/ 531 h 844"/>
              <a:gd name="T8" fmla="*/ 0 w 407"/>
              <a:gd name="T9" fmla="*/ 844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844">
                <a:moveTo>
                  <a:pt x="0" y="844"/>
                </a:moveTo>
                <a:lnTo>
                  <a:pt x="407" y="313"/>
                </a:lnTo>
                <a:lnTo>
                  <a:pt x="407" y="0"/>
                </a:lnTo>
                <a:lnTo>
                  <a:pt x="0" y="531"/>
                </a:lnTo>
                <a:lnTo>
                  <a:pt x="0" y="84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5" name="Group 243">
            <a:extLst>
              <a:ext uri="{FF2B5EF4-FFF2-40B4-BE49-F238E27FC236}">
                <a16:creationId xmlns:a16="http://schemas.microsoft.com/office/drawing/2014/main" id="{D8B2906A-AB5B-71F5-8C6A-FC5A0195C475}"/>
              </a:ext>
            </a:extLst>
          </p:cNvPr>
          <p:cNvGrpSpPr/>
          <p:nvPr/>
        </p:nvGrpSpPr>
        <p:grpSpPr>
          <a:xfrm>
            <a:off x="1622611" y="3685956"/>
            <a:ext cx="1813456" cy="2673084"/>
            <a:chOff x="-1" y="3204634"/>
            <a:chExt cx="1813456" cy="2673084"/>
          </a:xfrm>
        </p:grpSpPr>
        <p:sp>
          <p:nvSpPr>
            <p:cNvPr id="146" name="Freeform 30">
              <a:extLst>
                <a:ext uri="{FF2B5EF4-FFF2-40B4-BE49-F238E27FC236}">
                  <a16:creationId xmlns:a16="http://schemas.microsoft.com/office/drawing/2014/main" id="{8613EC79-DACE-B076-2E13-02834AADD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342" y="3204634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4C6773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3454F7E7-3163-3D7C-E334-75EEB3851897}"/>
                </a:ext>
              </a:extLst>
            </p:cNvPr>
            <p:cNvSpPr/>
            <p:nvPr/>
          </p:nvSpPr>
          <p:spPr>
            <a:xfrm>
              <a:off x="-1" y="4057122"/>
              <a:ext cx="1167342" cy="496888"/>
            </a:xfrm>
            <a:custGeom>
              <a:avLst/>
              <a:gdLst>
                <a:gd name="connsiteX0" fmla="*/ 0 w 1167342"/>
                <a:gd name="connsiteY0" fmla="*/ 0 h 496888"/>
                <a:gd name="connsiteX1" fmla="*/ 1167342 w 1167342"/>
                <a:gd name="connsiteY1" fmla="*/ 0 h 496888"/>
                <a:gd name="connsiteX2" fmla="*/ 1167342 w 1167342"/>
                <a:gd name="connsiteY2" fmla="*/ 496888 h 496888"/>
                <a:gd name="connsiteX3" fmla="*/ 0 w 1167342"/>
                <a:gd name="connsiteY3" fmla="*/ 496888 h 496888"/>
                <a:gd name="connsiteX4" fmla="*/ 0 w 1167342"/>
                <a:gd name="connsiteY4" fmla="*/ 0 h 49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342" h="496888">
                  <a:moveTo>
                    <a:pt x="0" y="0"/>
                  </a:moveTo>
                  <a:lnTo>
                    <a:pt x="1167342" y="0"/>
                  </a:lnTo>
                  <a:lnTo>
                    <a:pt x="1167342" y="496888"/>
                  </a:lnTo>
                  <a:lnTo>
                    <a:pt x="0" y="496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C677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8" name="Freeform 143">
              <a:extLst>
                <a:ext uri="{FF2B5EF4-FFF2-40B4-BE49-F238E27FC236}">
                  <a16:creationId xmlns:a16="http://schemas.microsoft.com/office/drawing/2014/main" id="{BFDB8684-4A60-7AA5-B3F9-3E1EBA6EA2D6}"/>
                </a:ext>
              </a:extLst>
            </p:cNvPr>
            <p:cNvSpPr/>
            <p:nvPr/>
          </p:nvSpPr>
          <p:spPr>
            <a:xfrm>
              <a:off x="0" y="3214159"/>
              <a:ext cx="1813455" cy="842963"/>
            </a:xfrm>
            <a:custGeom>
              <a:avLst/>
              <a:gdLst>
                <a:gd name="connsiteX0" fmla="*/ 0 w 1813455"/>
                <a:gd name="connsiteY0" fmla="*/ 0 h 842963"/>
                <a:gd name="connsiteX1" fmla="*/ 1813455 w 1813455"/>
                <a:gd name="connsiteY1" fmla="*/ 0 h 842963"/>
                <a:gd name="connsiteX2" fmla="*/ 1167342 w 1813455"/>
                <a:gd name="connsiteY2" fmla="*/ 842963 h 842963"/>
                <a:gd name="connsiteX3" fmla="*/ 0 w 1813455"/>
                <a:gd name="connsiteY3" fmla="*/ 842963 h 842963"/>
                <a:gd name="connsiteX4" fmla="*/ 0 w 1813455"/>
                <a:gd name="connsiteY4" fmla="*/ 0 h 84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3455" h="842963">
                  <a:moveTo>
                    <a:pt x="0" y="0"/>
                  </a:moveTo>
                  <a:lnTo>
                    <a:pt x="1813455" y="0"/>
                  </a:lnTo>
                  <a:lnTo>
                    <a:pt x="1167342" y="842963"/>
                  </a:lnTo>
                  <a:lnTo>
                    <a:pt x="0" y="8429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C677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9" name="Rectangle 237">
              <a:extLst>
                <a:ext uri="{FF2B5EF4-FFF2-40B4-BE49-F238E27FC236}">
                  <a16:creationId xmlns:a16="http://schemas.microsoft.com/office/drawing/2014/main" id="{7CE431F0-EEDC-E738-29AD-CF5B98507120}"/>
                </a:ext>
              </a:extLst>
            </p:cNvPr>
            <p:cNvSpPr/>
            <p:nvPr/>
          </p:nvSpPr>
          <p:spPr>
            <a:xfrm>
              <a:off x="0" y="4554010"/>
              <a:ext cx="1157817" cy="1323708"/>
            </a:xfrm>
            <a:prstGeom prst="rect">
              <a:avLst/>
            </a:prstGeom>
            <a:gradFill>
              <a:gsLst>
                <a:gs pos="0">
                  <a:srgbClr val="4C6773">
                    <a:lumMod val="75000"/>
                  </a:srgbClr>
                </a:gs>
                <a:gs pos="100000">
                  <a:sysClr val="window" lastClr="FFFFFF">
                    <a:alpha val="50000"/>
                  </a:sys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50" name="Group 244">
            <a:extLst>
              <a:ext uri="{FF2B5EF4-FFF2-40B4-BE49-F238E27FC236}">
                <a16:creationId xmlns:a16="http://schemas.microsoft.com/office/drawing/2014/main" id="{E66067BF-9099-A7EA-EB12-11D912FD0E5F}"/>
              </a:ext>
            </a:extLst>
          </p:cNvPr>
          <p:cNvGrpSpPr/>
          <p:nvPr/>
        </p:nvGrpSpPr>
        <p:grpSpPr>
          <a:xfrm>
            <a:off x="2780380" y="4138428"/>
            <a:ext cx="2462263" cy="2264761"/>
            <a:chOff x="1157767" y="3707721"/>
            <a:chExt cx="2462263" cy="2264761"/>
          </a:xfrm>
        </p:grpSpPr>
        <p:sp>
          <p:nvSpPr>
            <p:cNvPr id="151" name="Rectangle 109">
              <a:extLst>
                <a:ext uri="{FF2B5EF4-FFF2-40B4-BE49-F238E27FC236}">
                  <a16:creationId xmlns:a16="http://schemas.microsoft.com/office/drawing/2014/main" id="{1A468FC7-32E1-D9DA-883F-A86B4FF941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817" y="4554009"/>
              <a:ext cx="1816100" cy="496888"/>
            </a:xfrm>
            <a:prstGeom prst="rect">
              <a:avLst/>
            </a:prstGeom>
            <a:solidFill>
              <a:srgbClr val="32515F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2" name="Freeform 110">
              <a:extLst>
                <a:ext uri="{FF2B5EF4-FFF2-40B4-BE49-F238E27FC236}">
                  <a16:creationId xmlns:a16="http://schemas.microsoft.com/office/drawing/2014/main" id="{836D228D-703B-91F2-71B8-6839E338B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7817" y="3711046"/>
              <a:ext cx="2462213" cy="842963"/>
            </a:xfrm>
            <a:custGeom>
              <a:avLst/>
              <a:gdLst>
                <a:gd name="T0" fmla="*/ 1551 w 1551"/>
                <a:gd name="T1" fmla="*/ 0 h 531"/>
                <a:gd name="T2" fmla="*/ 1144 w 1551"/>
                <a:gd name="T3" fmla="*/ 531 h 531"/>
                <a:gd name="T4" fmla="*/ 0 w 1551"/>
                <a:gd name="T5" fmla="*/ 531 h 531"/>
                <a:gd name="T6" fmla="*/ 405 w 1551"/>
                <a:gd name="T7" fmla="*/ 0 h 531"/>
                <a:gd name="T8" fmla="*/ 1551 w 1551"/>
                <a:gd name="T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1" h="531">
                  <a:moveTo>
                    <a:pt x="1551" y="0"/>
                  </a:moveTo>
                  <a:lnTo>
                    <a:pt x="1144" y="531"/>
                  </a:lnTo>
                  <a:lnTo>
                    <a:pt x="0" y="531"/>
                  </a:lnTo>
                  <a:lnTo>
                    <a:pt x="405" y="0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rgbClr val="3251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3" name="Freeform 111">
              <a:extLst>
                <a:ext uri="{FF2B5EF4-FFF2-40B4-BE49-F238E27FC236}">
                  <a16:creationId xmlns:a16="http://schemas.microsoft.com/office/drawing/2014/main" id="{95613875-4061-D084-1C96-700EBF671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917" y="3707721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32515F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4" name="Rectangle 238">
              <a:extLst>
                <a:ext uri="{FF2B5EF4-FFF2-40B4-BE49-F238E27FC236}">
                  <a16:creationId xmlns:a16="http://schemas.microsoft.com/office/drawing/2014/main" id="{E21F5A7C-0DC9-0CAE-0BF3-9128AB0CDD90}"/>
                </a:ext>
              </a:extLst>
            </p:cNvPr>
            <p:cNvSpPr/>
            <p:nvPr/>
          </p:nvSpPr>
          <p:spPr>
            <a:xfrm>
              <a:off x="1157767" y="5041372"/>
              <a:ext cx="1813505" cy="931110"/>
            </a:xfrm>
            <a:prstGeom prst="rect">
              <a:avLst/>
            </a:prstGeom>
            <a:gradFill>
              <a:gsLst>
                <a:gs pos="0">
                  <a:srgbClr val="32515F"/>
                </a:gs>
                <a:gs pos="100000">
                  <a:sysClr val="window" lastClr="FFFFFF">
                    <a:alpha val="50000"/>
                  </a:sys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55" name="Group 245">
            <a:extLst>
              <a:ext uri="{FF2B5EF4-FFF2-40B4-BE49-F238E27FC236}">
                <a16:creationId xmlns:a16="http://schemas.microsoft.com/office/drawing/2014/main" id="{6C868275-6B17-F3B4-D7FA-05C43FB52F0C}"/>
              </a:ext>
            </a:extLst>
          </p:cNvPr>
          <p:cNvGrpSpPr/>
          <p:nvPr/>
        </p:nvGrpSpPr>
        <p:grpSpPr>
          <a:xfrm>
            <a:off x="4591817" y="4638639"/>
            <a:ext cx="2462213" cy="1764550"/>
            <a:chOff x="2969204" y="4207933"/>
            <a:chExt cx="2462213" cy="1764550"/>
          </a:xfrm>
        </p:grpSpPr>
        <p:sp>
          <p:nvSpPr>
            <p:cNvPr id="156" name="Rectangle 117">
              <a:extLst>
                <a:ext uri="{FF2B5EF4-FFF2-40B4-BE49-F238E27FC236}">
                  <a16:creationId xmlns:a16="http://schemas.microsoft.com/office/drawing/2014/main" id="{CA00D2C4-CE0D-60A3-522B-3006DA86F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9204" y="5050896"/>
              <a:ext cx="1816100" cy="496888"/>
            </a:xfrm>
            <a:prstGeom prst="rect">
              <a:avLst/>
            </a:prstGeom>
            <a:solidFill>
              <a:srgbClr val="193B4B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7" name="Freeform 118">
              <a:extLst>
                <a:ext uri="{FF2B5EF4-FFF2-40B4-BE49-F238E27FC236}">
                  <a16:creationId xmlns:a16="http://schemas.microsoft.com/office/drawing/2014/main" id="{FF92A6B5-8F51-B4A3-3C96-2496F723F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204" y="4207933"/>
              <a:ext cx="2462213" cy="842963"/>
            </a:xfrm>
            <a:custGeom>
              <a:avLst/>
              <a:gdLst>
                <a:gd name="T0" fmla="*/ 1551 w 1551"/>
                <a:gd name="T1" fmla="*/ 0 h 531"/>
                <a:gd name="T2" fmla="*/ 1144 w 1551"/>
                <a:gd name="T3" fmla="*/ 531 h 531"/>
                <a:gd name="T4" fmla="*/ 0 w 1551"/>
                <a:gd name="T5" fmla="*/ 531 h 531"/>
                <a:gd name="T6" fmla="*/ 405 w 1551"/>
                <a:gd name="T7" fmla="*/ 0 h 531"/>
                <a:gd name="T8" fmla="*/ 1551 w 1551"/>
                <a:gd name="T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1" h="531">
                  <a:moveTo>
                    <a:pt x="1551" y="0"/>
                  </a:moveTo>
                  <a:lnTo>
                    <a:pt x="1144" y="531"/>
                  </a:lnTo>
                  <a:lnTo>
                    <a:pt x="0" y="531"/>
                  </a:lnTo>
                  <a:lnTo>
                    <a:pt x="405" y="0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rgbClr val="193B4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8" name="Freeform 119">
              <a:extLst>
                <a:ext uri="{FF2B5EF4-FFF2-40B4-BE49-F238E27FC236}">
                  <a16:creationId xmlns:a16="http://schemas.microsoft.com/office/drawing/2014/main" id="{C28C6F2B-8434-B20C-1820-1249D9EC3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5304" y="4207933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193B4B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9" name="Rectangle 240">
              <a:extLst>
                <a:ext uri="{FF2B5EF4-FFF2-40B4-BE49-F238E27FC236}">
                  <a16:creationId xmlns:a16="http://schemas.microsoft.com/office/drawing/2014/main" id="{18270303-0D22-03A0-82EF-874B99449D83}"/>
                </a:ext>
              </a:extLst>
            </p:cNvPr>
            <p:cNvSpPr/>
            <p:nvPr/>
          </p:nvSpPr>
          <p:spPr>
            <a:xfrm>
              <a:off x="2971272" y="5544459"/>
              <a:ext cx="1811338" cy="428024"/>
            </a:xfrm>
            <a:prstGeom prst="rect">
              <a:avLst/>
            </a:prstGeom>
            <a:gradFill>
              <a:gsLst>
                <a:gs pos="0">
                  <a:srgbClr val="193B4B">
                    <a:lumMod val="75000"/>
                  </a:srgbClr>
                </a:gs>
                <a:gs pos="100000">
                  <a:sysClr val="window" lastClr="FFFFFF">
                    <a:alpha val="50000"/>
                  </a:sys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60" name="Group 247">
            <a:extLst>
              <a:ext uri="{FF2B5EF4-FFF2-40B4-BE49-F238E27FC236}">
                <a16:creationId xmlns:a16="http://schemas.microsoft.com/office/drawing/2014/main" id="{8FD74C94-D7F9-2824-6AF9-7A0C2D2832C1}"/>
              </a:ext>
            </a:extLst>
          </p:cNvPr>
          <p:cNvGrpSpPr/>
          <p:nvPr/>
        </p:nvGrpSpPr>
        <p:grpSpPr>
          <a:xfrm>
            <a:off x="6399599" y="5034603"/>
            <a:ext cx="2462213" cy="1324438"/>
            <a:chOff x="6591879" y="5201707"/>
            <a:chExt cx="2462213" cy="1339851"/>
          </a:xfrm>
        </p:grpSpPr>
        <p:sp>
          <p:nvSpPr>
            <p:cNvPr id="161" name="Rectangle 129">
              <a:extLst>
                <a:ext uri="{FF2B5EF4-FFF2-40B4-BE49-F238E27FC236}">
                  <a16:creationId xmlns:a16="http://schemas.microsoft.com/office/drawing/2014/main" id="{F1EB9E08-ECF3-3BAF-F897-60B647256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1879" y="6044670"/>
              <a:ext cx="1816100" cy="496888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2" name="Freeform 130">
              <a:extLst>
                <a:ext uri="{FF2B5EF4-FFF2-40B4-BE49-F238E27FC236}">
                  <a16:creationId xmlns:a16="http://schemas.microsoft.com/office/drawing/2014/main" id="{B0C7D387-AB66-C649-FDE8-F4B83BAFF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879" y="5201707"/>
              <a:ext cx="2462213" cy="842963"/>
            </a:xfrm>
            <a:custGeom>
              <a:avLst/>
              <a:gdLst>
                <a:gd name="T0" fmla="*/ 1551 w 1551"/>
                <a:gd name="T1" fmla="*/ 0 h 531"/>
                <a:gd name="T2" fmla="*/ 1144 w 1551"/>
                <a:gd name="T3" fmla="*/ 531 h 531"/>
                <a:gd name="T4" fmla="*/ 0 w 1551"/>
                <a:gd name="T5" fmla="*/ 531 h 531"/>
                <a:gd name="T6" fmla="*/ 405 w 1551"/>
                <a:gd name="T7" fmla="*/ 0 h 531"/>
                <a:gd name="T8" fmla="*/ 1551 w 1551"/>
                <a:gd name="T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1" h="531">
                  <a:moveTo>
                    <a:pt x="1551" y="0"/>
                  </a:moveTo>
                  <a:lnTo>
                    <a:pt x="1144" y="531"/>
                  </a:lnTo>
                  <a:lnTo>
                    <a:pt x="0" y="531"/>
                  </a:lnTo>
                  <a:lnTo>
                    <a:pt x="405" y="0"/>
                  </a:lnTo>
                  <a:lnTo>
                    <a:pt x="15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3" name="Freeform 131">
              <a:extLst>
                <a:ext uri="{FF2B5EF4-FFF2-40B4-BE49-F238E27FC236}">
                  <a16:creationId xmlns:a16="http://schemas.microsoft.com/office/drawing/2014/main" id="{56236657-FD82-282C-12D9-D9EF98409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979" y="5201707"/>
              <a:ext cx="646113" cy="1339850"/>
            </a:xfrm>
            <a:custGeom>
              <a:avLst/>
              <a:gdLst>
                <a:gd name="T0" fmla="*/ 0 w 407"/>
                <a:gd name="T1" fmla="*/ 844 h 844"/>
                <a:gd name="T2" fmla="*/ 407 w 407"/>
                <a:gd name="T3" fmla="*/ 313 h 844"/>
                <a:gd name="T4" fmla="*/ 407 w 407"/>
                <a:gd name="T5" fmla="*/ 0 h 844"/>
                <a:gd name="T6" fmla="*/ 0 w 407"/>
                <a:gd name="T7" fmla="*/ 531 h 844"/>
                <a:gd name="T8" fmla="*/ 0 w 407"/>
                <a:gd name="T9" fmla="*/ 844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844">
                  <a:moveTo>
                    <a:pt x="0" y="844"/>
                  </a:moveTo>
                  <a:lnTo>
                    <a:pt x="407" y="313"/>
                  </a:lnTo>
                  <a:lnTo>
                    <a:pt x="407" y="0"/>
                  </a:lnTo>
                  <a:lnTo>
                    <a:pt x="0" y="531"/>
                  </a:lnTo>
                  <a:lnTo>
                    <a:pt x="0" y="844"/>
                  </a:lnTo>
                  <a:close/>
                </a:path>
              </a:pathLst>
            </a:custGeom>
            <a:solidFill>
              <a:srgbClr val="FFFFFF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164" name="Straight Connector 263">
            <a:extLst>
              <a:ext uri="{FF2B5EF4-FFF2-40B4-BE49-F238E27FC236}">
                <a16:creationId xmlns:a16="http://schemas.microsoft.com/office/drawing/2014/main" id="{F4AC4AF0-EAAC-2AA5-084E-046F5E5710DD}"/>
              </a:ext>
            </a:extLst>
          </p:cNvPr>
          <p:cNvCxnSpPr/>
          <p:nvPr/>
        </p:nvCxnSpPr>
        <p:spPr>
          <a:xfrm flipV="1">
            <a:off x="8905703" y="2942374"/>
            <a:ext cx="0" cy="441766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tailEnd type="oval"/>
          </a:ln>
          <a:effectLst/>
        </p:spPr>
      </p:cxnSp>
      <p:sp>
        <p:nvSpPr>
          <p:cNvPr id="165" name="TextBox 48">
            <a:extLst>
              <a:ext uri="{FF2B5EF4-FFF2-40B4-BE49-F238E27FC236}">
                <a16:creationId xmlns:a16="http://schemas.microsoft.com/office/drawing/2014/main" id="{5A515578-F1D9-23FA-B3B9-F1ACFFC866C7}"/>
              </a:ext>
            </a:extLst>
          </p:cNvPr>
          <p:cNvSpPr txBox="1"/>
          <p:nvPr/>
        </p:nvSpPr>
        <p:spPr>
          <a:xfrm>
            <a:off x="8401495" y="3413015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e-IL" b="1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הציבור</a:t>
            </a:r>
            <a:endParaRPr lang="id-ID" b="1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66" name="Straight Connector 265">
            <a:extLst>
              <a:ext uri="{FF2B5EF4-FFF2-40B4-BE49-F238E27FC236}">
                <a16:creationId xmlns:a16="http://schemas.microsoft.com/office/drawing/2014/main" id="{F7999652-A6E9-55C3-005D-F877362699E9}"/>
              </a:ext>
            </a:extLst>
          </p:cNvPr>
          <p:cNvCxnSpPr/>
          <p:nvPr/>
        </p:nvCxnSpPr>
        <p:spPr>
          <a:xfrm flipV="1">
            <a:off x="8890292" y="3969497"/>
            <a:ext cx="9524" cy="1084719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tailEnd type="none"/>
          </a:ln>
          <a:effectLst/>
        </p:spPr>
      </p:cxnSp>
      <p:cxnSp>
        <p:nvCxnSpPr>
          <p:cNvPr id="167" name="Straight Connector 273">
            <a:extLst>
              <a:ext uri="{FF2B5EF4-FFF2-40B4-BE49-F238E27FC236}">
                <a16:creationId xmlns:a16="http://schemas.microsoft.com/office/drawing/2014/main" id="{EE48F4FD-1F53-CC2D-A2A1-F6A3FE37D62A}"/>
              </a:ext>
            </a:extLst>
          </p:cNvPr>
          <p:cNvCxnSpPr>
            <a:stCxn id="168" idx="0"/>
          </p:cNvCxnSpPr>
          <p:nvPr/>
        </p:nvCxnSpPr>
        <p:spPr>
          <a:xfrm flipV="1">
            <a:off x="7144531" y="2385320"/>
            <a:ext cx="0" cy="441766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tailEnd type="oval"/>
          </a:ln>
          <a:effectLst/>
        </p:spPr>
      </p:cxnSp>
      <p:sp>
        <p:nvSpPr>
          <p:cNvPr id="168" name="TextBox 54">
            <a:extLst>
              <a:ext uri="{FF2B5EF4-FFF2-40B4-BE49-F238E27FC236}">
                <a16:creationId xmlns:a16="http://schemas.microsoft.com/office/drawing/2014/main" id="{0983D9D4-F22A-2CD9-A35E-65417E82C58A}"/>
              </a:ext>
            </a:extLst>
          </p:cNvPr>
          <p:cNvSpPr txBox="1"/>
          <p:nvPr/>
        </p:nvSpPr>
        <p:spPr>
          <a:xfrm>
            <a:off x="6334854" y="2827086"/>
            <a:ext cx="161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e-IL" b="1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רמה מקומית</a:t>
            </a:r>
            <a:endParaRPr lang="id-ID" b="1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69" name="Straight Connector 275">
            <a:extLst>
              <a:ext uri="{FF2B5EF4-FFF2-40B4-BE49-F238E27FC236}">
                <a16:creationId xmlns:a16="http://schemas.microsoft.com/office/drawing/2014/main" id="{6F2F8111-AA3F-295F-1CBD-4B995FDC86F0}"/>
              </a:ext>
            </a:extLst>
          </p:cNvPr>
          <p:cNvCxnSpPr/>
          <p:nvPr/>
        </p:nvCxnSpPr>
        <p:spPr>
          <a:xfrm flipV="1">
            <a:off x="7144528" y="3249416"/>
            <a:ext cx="9658" cy="1296216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tailEnd type="none"/>
          </a:ln>
          <a:effectLst/>
        </p:spPr>
      </p:cxnSp>
      <p:cxnSp>
        <p:nvCxnSpPr>
          <p:cNvPr id="170" name="Straight Connector 276">
            <a:extLst>
              <a:ext uri="{FF2B5EF4-FFF2-40B4-BE49-F238E27FC236}">
                <a16:creationId xmlns:a16="http://schemas.microsoft.com/office/drawing/2014/main" id="{11052859-EB20-EF25-C1C7-3492D6552C4B}"/>
              </a:ext>
            </a:extLst>
          </p:cNvPr>
          <p:cNvCxnSpPr>
            <a:stCxn id="171" idx="0"/>
          </p:cNvCxnSpPr>
          <p:nvPr/>
        </p:nvCxnSpPr>
        <p:spPr>
          <a:xfrm flipV="1">
            <a:off x="5365425" y="1786838"/>
            <a:ext cx="1" cy="441766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tailEnd type="oval"/>
          </a:ln>
          <a:effectLst/>
        </p:spPr>
      </p:cxnSp>
      <p:sp>
        <p:nvSpPr>
          <p:cNvPr id="171" name="TextBox 57">
            <a:extLst>
              <a:ext uri="{FF2B5EF4-FFF2-40B4-BE49-F238E27FC236}">
                <a16:creationId xmlns:a16="http://schemas.microsoft.com/office/drawing/2014/main" id="{D7B9E97B-746A-9D7E-86BF-C436CD596A55}"/>
              </a:ext>
            </a:extLst>
          </p:cNvPr>
          <p:cNvSpPr txBox="1"/>
          <p:nvPr/>
        </p:nvSpPr>
        <p:spPr>
          <a:xfrm>
            <a:off x="4524489" y="2228604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e-IL" b="1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רמה מרחבית</a:t>
            </a:r>
            <a:endParaRPr lang="id-ID" b="1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2" name="Straight Connector 278">
            <a:extLst>
              <a:ext uri="{FF2B5EF4-FFF2-40B4-BE49-F238E27FC236}">
                <a16:creationId xmlns:a16="http://schemas.microsoft.com/office/drawing/2014/main" id="{591BACDA-5F38-08FE-44E9-3B491F37BAD8}"/>
              </a:ext>
            </a:extLst>
          </p:cNvPr>
          <p:cNvCxnSpPr/>
          <p:nvPr/>
        </p:nvCxnSpPr>
        <p:spPr>
          <a:xfrm flipV="1">
            <a:off x="5365424" y="2674879"/>
            <a:ext cx="3464" cy="1335098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tailEnd type="none"/>
          </a:ln>
          <a:effectLst/>
        </p:spPr>
      </p:cxnSp>
      <p:cxnSp>
        <p:nvCxnSpPr>
          <p:cNvPr id="173" name="Straight Connector 279">
            <a:extLst>
              <a:ext uri="{FF2B5EF4-FFF2-40B4-BE49-F238E27FC236}">
                <a16:creationId xmlns:a16="http://schemas.microsoft.com/office/drawing/2014/main" id="{07E01ABA-971A-04F0-69B6-A069975CD579}"/>
              </a:ext>
            </a:extLst>
          </p:cNvPr>
          <p:cNvCxnSpPr/>
          <p:nvPr/>
        </p:nvCxnSpPr>
        <p:spPr>
          <a:xfrm flipH="1" flipV="1">
            <a:off x="3578849" y="1413174"/>
            <a:ext cx="1" cy="441766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tailEnd type="oval"/>
          </a:ln>
          <a:effectLst/>
        </p:spPr>
      </p:cxnSp>
      <p:sp>
        <p:nvSpPr>
          <p:cNvPr id="174" name="TextBox 60">
            <a:extLst>
              <a:ext uri="{FF2B5EF4-FFF2-40B4-BE49-F238E27FC236}">
                <a16:creationId xmlns:a16="http://schemas.microsoft.com/office/drawing/2014/main" id="{270FA818-CBD8-91B0-3FA1-931E1DE4B76A}"/>
              </a:ext>
            </a:extLst>
          </p:cNvPr>
          <p:cNvSpPr txBox="1"/>
          <p:nvPr/>
        </p:nvSpPr>
        <p:spPr>
          <a:xfrm>
            <a:off x="2776386" y="1903065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e-IL" b="1" dirty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רמה לאומית</a:t>
            </a:r>
            <a:endParaRPr lang="id-ID" b="1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5" name="Straight Connector 281">
            <a:extLst>
              <a:ext uri="{FF2B5EF4-FFF2-40B4-BE49-F238E27FC236}">
                <a16:creationId xmlns:a16="http://schemas.microsoft.com/office/drawing/2014/main" id="{054C8810-1388-66E4-605B-A8F1D3B73429}"/>
              </a:ext>
            </a:extLst>
          </p:cNvPr>
          <p:cNvCxnSpPr/>
          <p:nvPr/>
        </p:nvCxnSpPr>
        <p:spPr>
          <a:xfrm flipV="1">
            <a:off x="3578850" y="2332187"/>
            <a:ext cx="16405" cy="1244618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75000"/>
              </a:sysClr>
            </a:solidFill>
            <a:prstDash val="dash"/>
            <a:tailEnd type="none"/>
          </a:ln>
          <a:effectLst/>
        </p:spPr>
      </p:cxnSp>
      <p:sp>
        <p:nvSpPr>
          <p:cNvPr id="176" name="Freeform 235">
            <a:extLst>
              <a:ext uri="{FF2B5EF4-FFF2-40B4-BE49-F238E27FC236}">
                <a16:creationId xmlns:a16="http://schemas.microsoft.com/office/drawing/2014/main" id="{484F298F-2F05-4E53-62A2-B961AF7C4E62}"/>
              </a:ext>
            </a:extLst>
          </p:cNvPr>
          <p:cNvSpPr/>
          <p:nvPr/>
        </p:nvSpPr>
        <p:spPr>
          <a:xfrm>
            <a:off x="8200253" y="5181028"/>
            <a:ext cx="652035" cy="1174591"/>
          </a:xfrm>
          <a:custGeom>
            <a:avLst/>
            <a:gdLst>
              <a:gd name="connsiteX0" fmla="*/ 646113 w 646113"/>
              <a:gd name="connsiteY0" fmla="*/ 0 h 1159406"/>
              <a:gd name="connsiteX1" fmla="*/ 646113 w 646113"/>
              <a:gd name="connsiteY1" fmla="*/ 421481 h 1159406"/>
              <a:gd name="connsiteX2" fmla="*/ 646113 w 646113"/>
              <a:gd name="connsiteY2" fmla="*/ 496887 h 1159406"/>
              <a:gd name="connsiteX3" fmla="*/ 646113 w 646113"/>
              <a:gd name="connsiteY3" fmla="*/ 842962 h 1159406"/>
              <a:gd name="connsiteX4" fmla="*/ 646113 w 646113"/>
              <a:gd name="connsiteY4" fmla="*/ 918368 h 1159406"/>
              <a:gd name="connsiteX5" fmla="*/ 646113 w 646113"/>
              <a:gd name="connsiteY5" fmla="*/ 1159406 h 1159406"/>
              <a:gd name="connsiteX6" fmla="*/ 0 w 646113"/>
              <a:gd name="connsiteY6" fmla="*/ 1159406 h 1159406"/>
              <a:gd name="connsiteX7" fmla="*/ 0 w 646113"/>
              <a:gd name="connsiteY7" fmla="*/ 842962 h 1159406"/>
              <a:gd name="connsiteX8" fmla="*/ 646113 w 646113"/>
              <a:gd name="connsiteY8" fmla="*/ 0 h 115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6113" h="1159406">
                <a:moveTo>
                  <a:pt x="646113" y="0"/>
                </a:moveTo>
                <a:lnTo>
                  <a:pt x="646113" y="421481"/>
                </a:lnTo>
                <a:lnTo>
                  <a:pt x="646113" y="496887"/>
                </a:lnTo>
                <a:lnTo>
                  <a:pt x="646113" y="842962"/>
                </a:lnTo>
                <a:lnTo>
                  <a:pt x="646113" y="918368"/>
                </a:lnTo>
                <a:lnTo>
                  <a:pt x="646113" y="1159406"/>
                </a:lnTo>
                <a:lnTo>
                  <a:pt x="0" y="1159406"/>
                </a:lnTo>
                <a:lnTo>
                  <a:pt x="0" y="842962"/>
                </a:lnTo>
                <a:lnTo>
                  <a:pt x="646113" y="0"/>
                </a:lnTo>
                <a:close/>
              </a:path>
            </a:pathLst>
          </a:custGeom>
          <a:solidFill>
            <a:srgbClr val="FFFFFF">
              <a:lumMod val="50000"/>
            </a:srgbClr>
          </a:solidFill>
          <a:ln w="2540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7" name="TextBox 83">
            <a:extLst>
              <a:ext uri="{FF2B5EF4-FFF2-40B4-BE49-F238E27FC236}">
                <a16:creationId xmlns:a16="http://schemas.microsoft.com/office/drawing/2014/main" id="{D4C30B6E-9F86-7225-BAD9-8620BF1A8590}"/>
              </a:ext>
            </a:extLst>
          </p:cNvPr>
          <p:cNvSpPr txBox="1"/>
          <p:nvPr/>
        </p:nvSpPr>
        <p:spPr>
          <a:xfrm>
            <a:off x="3605068" y="2760836"/>
            <a:ext cx="17378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אירוע או אירועים המתרחשים באותו פרק זמן המחייבים מאמץ אזורי, סיוע ותגבור מהרמה הארצית</a:t>
            </a:r>
            <a:endParaRPr lang="en-US" sz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8" name="TextBox 85">
            <a:extLst>
              <a:ext uri="{FF2B5EF4-FFF2-40B4-BE49-F238E27FC236}">
                <a16:creationId xmlns:a16="http://schemas.microsoft.com/office/drawing/2014/main" id="{3E3F6ED8-66B6-BAE6-E2B4-B5D53B2104B7}"/>
              </a:ext>
            </a:extLst>
          </p:cNvPr>
          <p:cNvSpPr txBox="1"/>
          <p:nvPr/>
        </p:nvSpPr>
        <p:spPr>
          <a:xfrm>
            <a:off x="2736359" y="5618359"/>
            <a:ext cx="18064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שרפות, שיטפונות, </a:t>
            </a:r>
          </a:p>
          <a:p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הפרות סדר, טילים, טרור</a:t>
            </a:r>
          </a:p>
        </p:txBody>
      </p:sp>
      <p:sp>
        <p:nvSpPr>
          <p:cNvPr id="179" name="TextBox 86">
            <a:extLst>
              <a:ext uri="{FF2B5EF4-FFF2-40B4-BE49-F238E27FC236}">
                <a16:creationId xmlns:a16="http://schemas.microsoft.com/office/drawing/2014/main" id="{64A426AF-2691-7117-EA38-D67088B4BAFD}"/>
              </a:ext>
            </a:extLst>
          </p:cNvPr>
          <p:cNvSpPr txBox="1"/>
          <p:nvPr/>
        </p:nvSpPr>
        <p:spPr>
          <a:xfrm>
            <a:off x="1548349" y="5099331"/>
            <a:ext cx="12719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רעידות אדמה מלחמה, טילים, מגיפה, סייבר</a:t>
            </a:r>
            <a:endParaRPr lang="en-US" sz="1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0" name="TextBox 87">
            <a:extLst>
              <a:ext uri="{FF2B5EF4-FFF2-40B4-BE49-F238E27FC236}">
                <a16:creationId xmlns:a16="http://schemas.microsoft.com/office/drawing/2014/main" id="{6B7FF142-5479-CE28-E6A4-F4C348C4BDE8}"/>
              </a:ext>
            </a:extLst>
          </p:cNvPr>
          <p:cNvSpPr txBox="1"/>
          <p:nvPr/>
        </p:nvSpPr>
        <p:spPr>
          <a:xfrm>
            <a:off x="1635824" y="2723280"/>
            <a:ext cx="185325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רחב היקף: שטח, פגיעה - חיי אדם, תשתיות</a:t>
            </a:r>
          </a:p>
        </p:txBody>
      </p:sp>
      <p:sp>
        <p:nvSpPr>
          <p:cNvPr id="181" name="TextBox 89">
            <a:extLst>
              <a:ext uri="{FF2B5EF4-FFF2-40B4-BE49-F238E27FC236}">
                <a16:creationId xmlns:a16="http://schemas.microsoft.com/office/drawing/2014/main" id="{04835D23-001B-0FE1-BC59-6E807AA87FC6}"/>
              </a:ext>
            </a:extLst>
          </p:cNvPr>
          <p:cNvSpPr txBox="1"/>
          <p:nvPr/>
        </p:nvSpPr>
        <p:spPr>
          <a:xfrm>
            <a:off x="1399985" y="3664904"/>
            <a:ext cx="1853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ללא מאמץ כלל ארצי   </a:t>
            </a:r>
          </a:p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וניהול מרכזי </a:t>
            </a:r>
          </a:p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עוצמת הפגיעה </a:t>
            </a:r>
          </a:p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והנזק תגדל</a:t>
            </a:r>
            <a:endParaRPr lang="en-US" sz="105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2" name="TextBox 90">
            <a:extLst>
              <a:ext uri="{FF2B5EF4-FFF2-40B4-BE49-F238E27FC236}">
                <a16:creationId xmlns:a16="http://schemas.microsoft.com/office/drawing/2014/main" id="{5ADF9F50-426D-FCBA-BEE5-594FF1BFEA2A}"/>
              </a:ext>
            </a:extLst>
          </p:cNvPr>
          <p:cNvSpPr txBox="1"/>
          <p:nvPr/>
        </p:nvSpPr>
        <p:spPr>
          <a:xfrm>
            <a:off x="3146891" y="4151285"/>
            <a:ext cx="18927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עלול להביא את </a:t>
            </a:r>
          </a:p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הרמה הלאומית ליטול </a:t>
            </a:r>
          </a:p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סמכויות לידיה</a:t>
            </a:r>
            <a:endParaRPr lang="en-US" sz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3" name="TextBox 91">
            <a:extLst>
              <a:ext uri="{FF2B5EF4-FFF2-40B4-BE49-F238E27FC236}">
                <a16:creationId xmlns:a16="http://schemas.microsoft.com/office/drawing/2014/main" id="{985BC251-594D-CFAF-2949-2DB873D4A8A4}"/>
              </a:ext>
            </a:extLst>
          </p:cNvPr>
          <p:cNvSpPr txBox="1"/>
          <p:nvPr/>
        </p:nvSpPr>
        <p:spPr>
          <a:xfrm>
            <a:off x="4616939" y="5591851"/>
            <a:ext cx="180485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הצפות, מים, טילים, </a:t>
            </a:r>
            <a:r>
              <a:rPr lang="he-IL" sz="1400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חומ"ס</a:t>
            </a:r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שריפה, </a:t>
            </a:r>
          </a:p>
          <a:p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הרס</a:t>
            </a:r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במבנה</a:t>
            </a:r>
            <a:endParaRPr lang="en-US" sz="1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4" name="TextBox 92">
            <a:extLst>
              <a:ext uri="{FF2B5EF4-FFF2-40B4-BE49-F238E27FC236}">
                <a16:creationId xmlns:a16="http://schemas.microsoft.com/office/drawing/2014/main" id="{C610361E-CD83-AE9A-0722-9E1911D97820}"/>
              </a:ext>
            </a:extLst>
          </p:cNvPr>
          <p:cNvSpPr txBox="1"/>
          <p:nvPr/>
        </p:nvSpPr>
        <p:spPr>
          <a:xfrm>
            <a:off x="5002223" y="4630866"/>
            <a:ext cx="19725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בהעדר משאבים תועלה </a:t>
            </a:r>
          </a:p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דרישה להתערבות וסיוע </a:t>
            </a:r>
          </a:p>
          <a:p>
            <a:r>
              <a:rPr lang="he-IL" sz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מהרמות הגבוהות יותר</a:t>
            </a:r>
            <a:endParaRPr lang="en-US" sz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5" name="TextBox 93">
            <a:extLst>
              <a:ext uri="{FF2B5EF4-FFF2-40B4-BE49-F238E27FC236}">
                <a16:creationId xmlns:a16="http://schemas.microsoft.com/office/drawing/2014/main" id="{56EE0A8B-80DE-A3BA-AF7D-C316421ABEF4}"/>
              </a:ext>
            </a:extLst>
          </p:cNvPr>
          <p:cNvSpPr txBox="1"/>
          <p:nvPr/>
        </p:nvSpPr>
        <p:spPr>
          <a:xfrm>
            <a:off x="5210016" y="3249417"/>
            <a:ext cx="19071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אירוע או אירועים </a:t>
            </a:r>
            <a:r>
              <a:rPr lang="he-IL" sz="1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זירתיים</a:t>
            </a:r>
            <a:r>
              <a:rPr lang="he-IL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בתאי שטח מוגדרים, ניתן לבידוד והכלה באמצעות הכוחות והמשאבים מקומיים</a:t>
            </a:r>
            <a:endParaRPr lang="en-US" sz="1400" strike="sngStrike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6" name="TextBox 95">
            <a:extLst>
              <a:ext uri="{FF2B5EF4-FFF2-40B4-BE49-F238E27FC236}">
                <a16:creationId xmlns:a16="http://schemas.microsoft.com/office/drawing/2014/main" id="{4FCCC865-9F5F-4C6A-37FD-865721A547E0}"/>
              </a:ext>
            </a:extLst>
          </p:cNvPr>
          <p:cNvSpPr txBox="1"/>
          <p:nvPr/>
        </p:nvSpPr>
        <p:spPr>
          <a:xfrm>
            <a:off x="7012757" y="5014002"/>
            <a:ext cx="16671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התגובה המידית לכל </a:t>
            </a:r>
          </a:p>
          <a:p>
            <a:r>
              <a:rPr lang="he-IL" sz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אירוע היא על ידי </a:t>
            </a:r>
          </a:p>
          <a:p>
            <a:r>
              <a:rPr lang="he-IL" sz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הציבור עצמו</a:t>
            </a:r>
            <a:endParaRPr lang="en-US" sz="1200" strike="sngStrike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1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/>
      <p:bldP spid="168" grpId="0"/>
      <p:bldP spid="171" grpId="0"/>
      <p:bldP spid="174" grpId="0"/>
      <p:bldP spid="176" grpId="0" animBg="1"/>
      <p:bldP spid="177" grpId="0"/>
      <p:bldP spid="178" grpId="0"/>
      <p:bldP spid="179" grpId="0"/>
      <p:bldP spid="180" grpId="0"/>
      <p:bldP spid="181" grpId="0"/>
      <p:bldP spid="182" grpId="0"/>
      <p:bldP spid="183" grpId="0"/>
      <p:bldP spid="184" grpId="0"/>
      <p:bldP spid="185" grpId="0"/>
      <p:bldP spid="1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Arial"/>
            </a:endParaRPr>
          </a:p>
        </p:txBody>
      </p:sp>
      <p:pic>
        <p:nvPicPr>
          <p:cNvPr id="6" name="Picture 14" descr="Digital mechanism Royalty Free Vector Image - VectorStock">
            <a:extLst>
              <a:ext uri="{FF2B5EF4-FFF2-40B4-BE49-F238E27FC236}">
                <a16:creationId xmlns:a16="http://schemas.microsoft.com/office/drawing/2014/main" id="{10B12111-91B8-CE6E-C437-9BEC6238A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3" r="1" b="24117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30196F6-6D57-F10E-F29A-258899715DC5}"/>
              </a:ext>
            </a:extLst>
          </p:cNvPr>
          <p:cNvSpPr txBox="1">
            <a:spLocks/>
          </p:cNvSpPr>
          <p:nvPr/>
        </p:nvSpPr>
        <p:spPr>
          <a:xfrm rot="21344728">
            <a:off x="1322006" y="4215577"/>
            <a:ext cx="5433186" cy="1893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.."המציאות המשקית אינה יכולה להתפצל לפי הפיצול הממשלתי , ומפעל משקי אחד תלוי בכמה מחלקות או בכמה משרדים , וחוסר תיאום מהיר ויעיל מעכב וגורם לדחיות יתרות ומזיקות"...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e-I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kumimoji="0" lang="he-IL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(דוד בן-גוריון)</a:t>
            </a:r>
          </a:p>
        </p:txBody>
      </p:sp>
    </p:spTree>
    <p:extLst>
      <p:ext uri="{BB962C8B-B14F-4D97-AF65-F5344CB8AC3E}">
        <p14:creationId xmlns:p14="http://schemas.microsoft.com/office/powerpoint/2010/main" val="142167279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49746" y="157524"/>
            <a:ext cx="4622800" cy="671660"/>
          </a:xfrm>
        </p:spPr>
        <p:txBody>
          <a:bodyPr>
            <a:noAutofit/>
          </a:bodyPr>
          <a:lstStyle/>
          <a:p>
            <a:pPr algn="r"/>
            <a:r>
              <a:rPr lang="he-IL" sz="2800" b="1" dirty="0"/>
              <a:t>האתגר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657600" y="1360034"/>
            <a:ext cx="3918857" cy="1237655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he-IL" sz="2400" dirty="0"/>
              <a:t>אירועי החירום, </a:t>
            </a:r>
            <a:r>
              <a:rPr lang="he-IL" sz="2400" b="1" dirty="0"/>
              <a:t>מעמידים במבחן</a:t>
            </a:r>
            <a:r>
              <a:rPr lang="he-IL" sz="2400" dirty="0"/>
              <a:t> את </a:t>
            </a:r>
            <a:r>
              <a:rPr lang="he-IL" sz="2400" b="1" dirty="0"/>
              <a:t>יכולות</a:t>
            </a:r>
            <a:r>
              <a:rPr lang="he-IL" sz="2400" dirty="0"/>
              <a:t> המדינה לספק את השירותים החיוניים למשק ולציבור</a:t>
            </a:r>
          </a:p>
        </p:txBody>
      </p:sp>
      <p:sp>
        <p:nvSpPr>
          <p:cNvPr id="4" name="משושה 3"/>
          <p:cNvSpPr/>
          <p:nvPr/>
        </p:nvSpPr>
        <p:spPr>
          <a:xfrm>
            <a:off x="7779655" y="1036026"/>
            <a:ext cx="1698172" cy="1277257"/>
          </a:xfrm>
          <a:prstGeom prst="hexag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" name="משושה 4"/>
          <p:cNvSpPr/>
          <p:nvPr/>
        </p:nvSpPr>
        <p:spPr>
          <a:xfrm>
            <a:off x="3309257" y="4490419"/>
            <a:ext cx="1698172" cy="1277257"/>
          </a:xfrm>
          <a:prstGeom prst="hexag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6" name="משושה 5"/>
          <p:cNvSpPr/>
          <p:nvPr/>
        </p:nvSpPr>
        <p:spPr>
          <a:xfrm>
            <a:off x="350011" y="1697550"/>
            <a:ext cx="1698172" cy="1277257"/>
          </a:xfrm>
          <a:prstGeom prst="hexag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7" name="משושה 6"/>
          <p:cNvSpPr/>
          <p:nvPr/>
        </p:nvSpPr>
        <p:spPr>
          <a:xfrm>
            <a:off x="1833896" y="2394983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8" name="משושה 7"/>
          <p:cNvSpPr/>
          <p:nvPr/>
        </p:nvSpPr>
        <p:spPr>
          <a:xfrm>
            <a:off x="1828799" y="1019842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9" name="משושה 8"/>
          <p:cNvSpPr/>
          <p:nvPr/>
        </p:nvSpPr>
        <p:spPr>
          <a:xfrm>
            <a:off x="350011" y="3051005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0" name="משושה 9"/>
          <p:cNvSpPr/>
          <p:nvPr/>
        </p:nvSpPr>
        <p:spPr>
          <a:xfrm>
            <a:off x="1828799" y="3742937"/>
            <a:ext cx="1698172" cy="1277257"/>
          </a:xfrm>
          <a:prstGeom prst="hexag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1" name="משושה 10"/>
          <p:cNvSpPr/>
          <p:nvPr/>
        </p:nvSpPr>
        <p:spPr>
          <a:xfrm>
            <a:off x="3309257" y="3104308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2" name="משושה 11"/>
          <p:cNvSpPr/>
          <p:nvPr/>
        </p:nvSpPr>
        <p:spPr>
          <a:xfrm>
            <a:off x="4804227" y="5172589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3" name="משושה 12"/>
          <p:cNvSpPr/>
          <p:nvPr/>
        </p:nvSpPr>
        <p:spPr>
          <a:xfrm>
            <a:off x="4804227" y="3786478"/>
            <a:ext cx="1698172" cy="1277257"/>
          </a:xfrm>
          <a:prstGeom prst="hexag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4" name="משושה 13"/>
          <p:cNvSpPr/>
          <p:nvPr/>
        </p:nvSpPr>
        <p:spPr>
          <a:xfrm>
            <a:off x="6284687" y="4504933"/>
            <a:ext cx="1698172" cy="1277257"/>
          </a:xfrm>
          <a:prstGeom prst="hexag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5" name="משושה 14"/>
          <p:cNvSpPr/>
          <p:nvPr/>
        </p:nvSpPr>
        <p:spPr>
          <a:xfrm>
            <a:off x="6284687" y="3118822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6" name="משושה 15"/>
          <p:cNvSpPr/>
          <p:nvPr/>
        </p:nvSpPr>
        <p:spPr>
          <a:xfrm>
            <a:off x="7779655" y="3810122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7" name="משושה 16"/>
          <p:cNvSpPr/>
          <p:nvPr/>
        </p:nvSpPr>
        <p:spPr>
          <a:xfrm>
            <a:off x="7779655" y="2424011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8" name="משושה 17"/>
          <p:cNvSpPr/>
          <p:nvPr/>
        </p:nvSpPr>
        <p:spPr>
          <a:xfrm>
            <a:off x="9260115" y="3142466"/>
            <a:ext cx="1698172" cy="1277257"/>
          </a:xfrm>
          <a:prstGeom prst="hexag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sp>
        <p:nvSpPr>
          <p:cNvPr id="19" name="משושה 18"/>
          <p:cNvSpPr/>
          <p:nvPr/>
        </p:nvSpPr>
        <p:spPr>
          <a:xfrm>
            <a:off x="9260115" y="1756355"/>
            <a:ext cx="1698172" cy="1277257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>
              <a:solidFill>
                <a:prstClr val="white"/>
              </a:solidFill>
            </a:endParaRPr>
          </a:p>
        </p:txBody>
      </p:sp>
      <p:pic>
        <p:nvPicPr>
          <p:cNvPr id="21" name="Picture 8" descr="תוצאת תמונה עבור Missile attack ico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9" t="48718" r="26754" b="29916"/>
          <a:stretch/>
        </p:blipFill>
        <p:spPr bwMode="auto">
          <a:xfrm>
            <a:off x="5236132" y="3924453"/>
            <a:ext cx="778829" cy="69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תוצאת תמונה עבור communication i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654" y="1274528"/>
            <a:ext cx="460924" cy="46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תוצאת תמונה עבור energy ico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72" t="20142" r="18792" b="62505"/>
          <a:stretch/>
        </p:blipFill>
        <p:spPr bwMode="auto">
          <a:xfrm>
            <a:off x="9761243" y="1871518"/>
            <a:ext cx="695915" cy="77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681025" y="2554809"/>
            <a:ext cx="80897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אנרגיה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51322" y="1784956"/>
            <a:ext cx="97933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הצפות</a:t>
            </a:r>
          </a:p>
        </p:txBody>
      </p:sp>
      <p:pic>
        <p:nvPicPr>
          <p:cNvPr id="27" name="Picture 6" descr="תוצאת תמונה עבור public health i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610" y="2625462"/>
            <a:ext cx="476651" cy="39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211155" y="3213253"/>
            <a:ext cx="80897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בריאות</a:t>
            </a:r>
          </a:p>
        </p:txBody>
      </p:sp>
      <p:pic>
        <p:nvPicPr>
          <p:cNvPr id="31" name="Picture 10" descr="תוצאת תמונה עבור Transportatings ico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27" y="3340512"/>
            <a:ext cx="476483" cy="47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507115" y="3918740"/>
            <a:ext cx="106377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תחבורה</a:t>
            </a:r>
          </a:p>
        </p:txBody>
      </p:sp>
      <p:pic>
        <p:nvPicPr>
          <p:cNvPr id="3082" name="Picture 10" descr="תוצאת תמונה עבור water ico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26" y="4419723"/>
            <a:ext cx="144103" cy="14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תוצאת תמונה עבור water ico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5" t="27307" r="27626" b="54673"/>
          <a:stretch/>
        </p:blipFill>
        <p:spPr bwMode="auto">
          <a:xfrm>
            <a:off x="8202368" y="3962485"/>
            <a:ext cx="656835" cy="62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8250683" y="4562824"/>
            <a:ext cx="60852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מים</a:t>
            </a:r>
          </a:p>
        </p:txBody>
      </p:sp>
      <p:pic>
        <p:nvPicPr>
          <p:cNvPr id="40" name="Picture 17" descr="תוצאת תמונה עבור Pandemic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443" y="4636796"/>
            <a:ext cx="723560" cy="76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תוצאת תמונה עבור Cyber ic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7600" y="4668405"/>
            <a:ext cx="981023" cy="65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6579335" y="5320331"/>
            <a:ext cx="106377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מגפה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33710" y="5280028"/>
            <a:ext cx="106377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סייבר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76750" y="4627651"/>
            <a:ext cx="106377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טילים</a:t>
            </a:r>
          </a:p>
        </p:txBody>
      </p:sp>
      <p:pic>
        <p:nvPicPr>
          <p:cNvPr id="3088" name="Picture 16" descr="תוצאת תמונה עבור food ic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83" y="3328651"/>
            <a:ext cx="414285" cy="41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6742383" y="3869108"/>
            <a:ext cx="60852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מזון</a:t>
            </a:r>
          </a:p>
        </p:txBody>
      </p:sp>
      <p:pic>
        <p:nvPicPr>
          <p:cNvPr id="3091" name="Picture 19" descr="תוצאת תמונה עבור shelter ic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405" y="2554809"/>
            <a:ext cx="554870" cy="55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092066" y="3199077"/>
            <a:ext cx="97732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קורת גג</a:t>
            </a:r>
          </a:p>
        </p:txBody>
      </p:sp>
      <p:pic>
        <p:nvPicPr>
          <p:cNvPr id="3093" name="Picture 21" descr="תוצאת תמונה עבור Earthquake ic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170" y="3364542"/>
            <a:ext cx="500844" cy="50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9281916" y="3947366"/>
            <a:ext cx="139833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רעידת אדמה</a:t>
            </a:r>
          </a:p>
        </p:txBody>
      </p:sp>
      <p:pic>
        <p:nvPicPr>
          <p:cNvPr id="3095" name="Picture 23" descr="תוצאת תמונה עבור Forest fire ic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88" y="1924618"/>
            <a:ext cx="496986" cy="496986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500295" y="2416344"/>
            <a:ext cx="106377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שריפות</a:t>
            </a:r>
          </a:p>
        </p:txBody>
      </p:sp>
      <p:pic>
        <p:nvPicPr>
          <p:cNvPr id="58" name="Picture 2" descr="תוצאת תמונה עבור Education ico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13051" y="5325203"/>
            <a:ext cx="486014" cy="48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4881163" y="5993066"/>
            <a:ext cx="106377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חינוך</a:t>
            </a:r>
          </a:p>
        </p:txBody>
      </p:sp>
      <p:pic>
        <p:nvPicPr>
          <p:cNvPr id="3101" name="Picture 29" descr="תוצאת תמונה עבור Floods icon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096" y="1134656"/>
            <a:ext cx="715962" cy="71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2159521" y="1803556"/>
            <a:ext cx="97933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תקשורת</a:t>
            </a:r>
          </a:p>
        </p:txBody>
      </p:sp>
      <p:pic>
        <p:nvPicPr>
          <p:cNvPr id="3105" name="Picture 33" descr="תוצאת תמונה עבור Service Center icon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883" y="3287078"/>
            <a:ext cx="668786" cy="66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3386898" y="3948480"/>
            <a:ext cx="136285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שירותי חירום</a:t>
            </a:r>
          </a:p>
        </p:txBody>
      </p:sp>
      <p:pic>
        <p:nvPicPr>
          <p:cNvPr id="67" name="Picture 16" descr="תוצאת תמונה עבור Tsunamן icon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102" y="3844871"/>
            <a:ext cx="664028" cy="664028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2092066" y="4514516"/>
            <a:ext cx="98848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צונאמי</a:t>
            </a:r>
          </a:p>
        </p:txBody>
      </p:sp>
      <p:pic>
        <p:nvPicPr>
          <p:cNvPr id="3107" name="Picture 35" descr="תוצאת תמונה עבור Shelter icon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83733" y="2536789"/>
            <a:ext cx="561397" cy="56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55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57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2189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e-IL" sz="3600" b="1" dirty="0"/>
              <a:t>הנחות יסוד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78370" y="1405560"/>
            <a:ext cx="9049593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e-IL" sz="2000" dirty="0"/>
              <a:t>פגיעה </a:t>
            </a:r>
            <a:r>
              <a:rPr lang="he-IL" sz="2000" b="1" dirty="0"/>
              <a:t>במשאבים</a:t>
            </a:r>
            <a:r>
              <a:rPr lang="he-IL" sz="2000" dirty="0"/>
              <a:t> הנדרשים לצורך הספקת השירותים החיוניים, תיפגע </a:t>
            </a:r>
            <a:r>
              <a:rPr lang="he-IL" sz="2000" b="1" dirty="0"/>
              <a:t>ביכולת</a:t>
            </a:r>
            <a:r>
              <a:rPr lang="he-IL" sz="2000" dirty="0"/>
              <a:t> המערכות הלאומית </a:t>
            </a:r>
            <a:r>
              <a:rPr lang="he-IL" sz="2000" b="1" dirty="0"/>
              <a:t>לספק</a:t>
            </a:r>
            <a:r>
              <a:rPr lang="he-IL" sz="2000" dirty="0"/>
              <a:t> את השירותים והמוצרים למשק ולציבור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he-IL" sz="2000" dirty="0"/>
              <a:t>אספקת מוצרים ושירותים מבוססת על </a:t>
            </a:r>
            <a:r>
              <a:rPr lang="he-IL" sz="2000" b="1" dirty="0"/>
              <a:t>'שרשרת אספקה'</a:t>
            </a:r>
            <a:r>
              <a:rPr lang="he-IL" sz="2000" dirty="0"/>
              <a:t>, רשת של גורמים לייצור, אחסנה, שינוע והפצה</a:t>
            </a:r>
          </a:p>
          <a:p>
            <a:pPr marL="0" indent="0">
              <a:buNone/>
            </a:pPr>
            <a:endParaRPr lang="he-IL" sz="2000" dirty="0"/>
          </a:p>
          <a:p>
            <a:pPr marL="0" indent="0">
              <a:buNone/>
            </a:pPr>
            <a:r>
              <a:rPr lang="he-IL" sz="2000" dirty="0"/>
              <a:t>בכדי להיערך </a:t>
            </a:r>
            <a:r>
              <a:rPr lang="he-IL" sz="2000" b="1" dirty="0"/>
              <a:t>לאתגר ניהולי </a:t>
            </a:r>
            <a:r>
              <a:rPr lang="he-IL" sz="2000" dirty="0"/>
              <a:t>זה באופן </a:t>
            </a:r>
            <a:r>
              <a:rPr lang="he-IL" sz="2000" b="1" dirty="0"/>
              <a:t>שיאפשר את המענה </a:t>
            </a:r>
            <a:r>
              <a:rPr lang="he-IL" sz="2000" dirty="0"/>
              <a:t>החיוני וימנע השקעת משאבים מיותרים בשלבי </a:t>
            </a:r>
            <a:r>
              <a:rPr lang="he-IL" sz="2000" b="1" dirty="0"/>
              <a:t>בהערכות</a:t>
            </a:r>
            <a:r>
              <a:rPr lang="he-IL" sz="2000" dirty="0"/>
              <a:t> אליו, יש צורך </a:t>
            </a:r>
            <a:r>
              <a:rPr lang="he-IL" sz="2000" b="1" dirty="0"/>
              <a:t>בתאום והכוונה </a:t>
            </a:r>
            <a:r>
              <a:rPr lang="he-IL" sz="2000" dirty="0"/>
              <a:t>של כלל הגופים והארגונים. </a:t>
            </a:r>
          </a:p>
          <a:p>
            <a:pPr marL="0" indent="0">
              <a:buNone/>
            </a:pPr>
            <a:endParaRPr lang="he-IL" sz="2000" dirty="0"/>
          </a:p>
          <a:p>
            <a:pPr marL="0" indent="0">
              <a:buNone/>
            </a:pPr>
            <a:r>
              <a:rPr lang="he-IL" sz="2000" dirty="0"/>
              <a:t>אספקת השירותים והמוצרים במשק מבטיחה את הרציפות התפקודית, המשילות והעמידה האיתנה</a:t>
            </a:r>
            <a:endParaRPr lang="en-US" sz="2000" dirty="0"/>
          </a:p>
        </p:txBody>
      </p:sp>
      <p:pic>
        <p:nvPicPr>
          <p:cNvPr id="15" name="Picture 4" descr="תוצאת תמונה עבור lack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52" y="3551738"/>
            <a:ext cx="852430" cy="83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קבוצה 15"/>
          <p:cNvGrpSpPr/>
          <p:nvPr/>
        </p:nvGrpSpPr>
        <p:grpSpPr>
          <a:xfrm>
            <a:off x="9623557" y="1252745"/>
            <a:ext cx="1958843" cy="1179411"/>
            <a:chOff x="2030129" y="3046010"/>
            <a:chExt cx="4648313" cy="3093533"/>
          </a:xfrm>
        </p:grpSpPr>
        <p:pic>
          <p:nvPicPr>
            <p:cNvPr id="17" name="Picture 8" descr="תוצאת תמונה עבור shortage ico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0129" y="3046010"/>
              <a:ext cx="4648313" cy="3093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rot="20593783">
              <a:off x="4139747" y="4350667"/>
              <a:ext cx="979330" cy="6054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חסר</a:t>
              </a:r>
            </a:p>
          </p:txBody>
        </p:sp>
      </p:grpSp>
      <p:pic>
        <p:nvPicPr>
          <p:cNvPr id="19" name="Picture 10" descr="תוצאת תמונה עבור supply chain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64551" y="2415047"/>
            <a:ext cx="863625" cy="81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Build Your Leadership Resilience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52" y="4921879"/>
            <a:ext cx="804076" cy="58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15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648D8AC-2C45-CE48-B6D6-C8A2525942EC}"/>
              </a:ext>
            </a:extLst>
          </p:cNvPr>
          <p:cNvSpPr txBox="1"/>
          <p:nvPr/>
        </p:nvSpPr>
        <p:spPr>
          <a:xfrm>
            <a:off x="9224102" y="156707"/>
            <a:ext cx="286441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he-IL" sz="4400" b="1" dirty="0">
                <a:latin typeface="David" panose="020E0502060401010101" pitchFamily="34" charset="-79"/>
                <a:cs typeface="David" panose="020E0502060401010101" pitchFamily="34" charset="-79"/>
              </a:rPr>
              <a:t>המענה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867A1B28-47C7-2342-B42E-E13F86FCF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674914" cy="365125"/>
          </a:xfrm>
        </p:spPr>
        <p:txBody>
          <a:bodyPr/>
          <a:lstStyle/>
          <a:p>
            <a:pPr algn="ctr"/>
            <a:fld id="{5E2939B1-BFFF-C141-BF0C-C29470B02086}" type="slidenum">
              <a:rPr lang="x-none" b="1" smtClean="0"/>
              <a:pPr algn="ctr"/>
              <a:t>5</a:t>
            </a:fld>
            <a:endParaRPr lang="x-none" b="1" dirty="0"/>
          </a:p>
        </p:txBody>
      </p:sp>
      <p:sp>
        <p:nvSpPr>
          <p:cNvPr id="60" name="מציין מיקום תוכן 2"/>
          <p:cNvSpPr txBox="1">
            <a:spLocks/>
          </p:cNvSpPr>
          <p:nvPr/>
        </p:nvSpPr>
        <p:spPr>
          <a:xfrm>
            <a:off x="659637" y="4727845"/>
            <a:ext cx="5700671" cy="8133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e-IL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היעדים הלאומיים 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נובעים מהמערכת הערכים האנושית היהודית והישראלית וכפי שבאים לביטוי בתרבותנו ובמערכת הרגולטיבית והנורמטיבית של מדינת ישראל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משושה 60"/>
          <p:cNvSpPr/>
          <p:nvPr/>
        </p:nvSpPr>
        <p:spPr>
          <a:xfrm>
            <a:off x="9061643" y="2028089"/>
            <a:ext cx="1357660" cy="945423"/>
          </a:xfrm>
          <a:prstGeom prst="hexagon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62" name="משושה 61"/>
          <p:cNvSpPr/>
          <p:nvPr/>
        </p:nvSpPr>
        <p:spPr>
          <a:xfrm>
            <a:off x="5479386" y="2589774"/>
            <a:ext cx="1357660" cy="945423"/>
          </a:xfrm>
          <a:prstGeom prst="hexagon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63" name="משושה 62"/>
          <p:cNvSpPr/>
          <p:nvPr/>
        </p:nvSpPr>
        <p:spPr>
          <a:xfrm>
            <a:off x="10281067" y="1549701"/>
            <a:ext cx="1357660" cy="945423"/>
          </a:xfrm>
          <a:prstGeom prst="hexagon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65" name="משושה 64"/>
          <p:cNvSpPr/>
          <p:nvPr/>
        </p:nvSpPr>
        <p:spPr>
          <a:xfrm>
            <a:off x="4274254" y="3097154"/>
            <a:ext cx="1357660" cy="945423"/>
          </a:xfrm>
          <a:prstGeom prst="hexagon">
            <a:avLst/>
          </a:prstGeom>
          <a:solidFill>
            <a:sysClr val="window" lastClr="FFFFFF">
              <a:lumMod val="50000"/>
            </a:sysClr>
          </a:solidFill>
          <a:ln w="254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66" name="משושה 65"/>
          <p:cNvSpPr/>
          <p:nvPr/>
        </p:nvSpPr>
        <p:spPr>
          <a:xfrm>
            <a:off x="6686806" y="4101033"/>
            <a:ext cx="1357660" cy="945423"/>
          </a:xfrm>
          <a:prstGeom prst="hexagon">
            <a:avLst/>
          </a:prstGeom>
          <a:solidFill>
            <a:sysClr val="window" lastClr="FFFFFF">
              <a:lumMod val="65000"/>
            </a:sysClr>
          </a:solidFill>
          <a:ln w="254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67" name="משושה 66"/>
          <p:cNvSpPr/>
          <p:nvPr/>
        </p:nvSpPr>
        <p:spPr>
          <a:xfrm>
            <a:off x="7867834" y="4618013"/>
            <a:ext cx="1357660" cy="945423"/>
          </a:xfrm>
          <a:prstGeom prst="hexagon">
            <a:avLst/>
          </a:prstGeom>
          <a:solidFill>
            <a:sysClr val="window" lastClr="FFFFFF">
              <a:lumMod val="50000"/>
            </a:sysClr>
          </a:solidFill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68" name="משושה 67"/>
          <p:cNvSpPr/>
          <p:nvPr/>
        </p:nvSpPr>
        <p:spPr>
          <a:xfrm>
            <a:off x="6674589" y="3094715"/>
            <a:ext cx="1357660" cy="945423"/>
          </a:xfrm>
          <a:prstGeom prst="hexagon">
            <a:avLst/>
          </a:prstGeom>
          <a:solidFill>
            <a:sysClr val="window" lastClr="FFFFFF">
              <a:lumMod val="50000"/>
            </a:sysClr>
          </a:solidFill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69" name="משושה 68"/>
          <p:cNvSpPr/>
          <p:nvPr/>
        </p:nvSpPr>
        <p:spPr>
          <a:xfrm>
            <a:off x="5482195" y="3612422"/>
            <a:ext cx="1357660" cy="945423"/>
          </a:xfrm>
          <a:prstGeom prst="hexagon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0" name="משושה 69"/>
          <p:cNvSpPr/>
          <p:nvPr/>
        </p:nvSpPr>
        <p:spPr>
          <a:xfrm>
            <a:off x="7866442" y="3589585"/>
            <a:ext cx="1357660" cy="945423"/>
          </a:xfrm>
          <a:prstGeom prst="hexagon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1" name="משושה 70"/>
          <p:cNvSpPr/>
          <p:nvPr/>
        </p:nvSpPr>
        <p:spPr>
          <a:xfrm>
            <a:off x="7889649" y="2563589"/>
            <a:ext cx="1357660" cy="945423"/>
          </a:xfrm>
          <a:prstGeom prst="hexagon">
            <a:avLst/>
          </a:prstGeom>
          <a:solidFill>
            <a:sysClr val="window" lastClr="FFFFFF">
              <a:lumMod val="50000"/>
            </a:sysClr>
          </a:solidFill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2" name="משושה 71"/>
          <p:cNvSpPr/>
          <p:nvPr/>
        </p:nvSpPr>
        <p:spPr>
          <a:xfrm>
            <a:off x="9061643" y="3064544"/>
            <a:ext cx="1357660" cy="945423"/>
          </a:xfrm>
          <a:prstGeom prst="hexagon">
            <a:avLst/>
          </a:prstGeom>
          <a:solidFill>
            <a:sysClr val="window" lastClr="FFFFFF">
              <a:lumMod val="50000"/>
            </a:sysClr>
          </a:solidFill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3" name="משושה 72"/>
          <p:cNvSpPr/>
          <p:nvPr/>
        </p:nvSpPr>
        <p:spPr>
          <a:xfrm>
            <a:off x="10256264" y="2548199"/>
            <a:ext cx="1357660" cy="945423"/>
          </a:xfrm>
          <a:prstGeom prst="hexagon">
            <a:avLst/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4" name="משושה 73"/>
          <p:cNvSpPr/>
          <p:nvPr/>
        </p:nvSpPr>
        <p:spPr>
          <a:xfrm>
            <a:off x="10255516" y="3562385"/>
            <a:ext cx="1357660" cy="945423"/>
          </a:xfrm>
          <a:prstGeom prst="hexagon">
            <a:avLst/>
          </a:prstGeom>
          <a:solidFill>
            <a:sysClr val="window" lastClr="FFFFFF">
              <a:lumMod val="65000"/>
            </a:sysClr>
          </a:solidFill>
          <a:ln w="254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817752" y="3010132"/>
            <a:ext cx="1203770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ניהול </a:t>
            </a:r>
            <a:r>
              <a:rPr lang="he-IL" sz="1400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וקבה"ח</a:t>
            </a:r>
            <a:endParaRPr lang="he-IL" sz="14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7" name="Picture 6" descr="תוצאת תמונה עבור public health i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001" y="2620340"/>
            <a:ext cx="596912" cy="4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10522410" y="3132394"/>
            <a:ext cx="85608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בריאות</a:t>
            </a:r>
          </a:p>
        </p:txBody>
      </p:sp>
      <p:pic>
        <p:nvPicPr>
          <p:cNvPr id="79" name="Picture 10" descr="תוצאת תמונה עבור Transportatings i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903" y="3185318"/>
            <a:ext cx="380940" cy="35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TextBox 79"/>
          <p:cNvSpPr txBox="1"/>
          <p:nvPr/>
        </p:nvSpPr>
        <p:spPr>
          <a:xfrm>
            <a:off x="4378415" y="3593230"/>
            <a:ext cx="1011156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חופש תנועה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264688" y="3726416"/>
            <a:ext cx="969646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מזון ומים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087199" y="4080447"/>
            <a:ext cx="943484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חילוץ והצלה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568727" y="3068204"/>
            <a:ext cx="11673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היגיינה וסניטציה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385324" y="3986110"/>
            <a:ext cx="977324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מידע והנחיה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747871" y="4194603"/>
            <a:ext cx="798860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הגנה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0525106" y="2191056"/>
            <a:ext cx="850471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סביבה</a:t>
            </a:r>
          </a:p>
        </p:txBody>
      </p:sp>
      <p:pic>
        <p:nvPicPr>
          <p:cNvPr id="87" name="Picture 2" descr="תוצאת תמונה עבור Education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1333" y="3207679"/>
            <a:ext cx="388560" cy="35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6736098" y="3702030"/>
            <a:ext cx="850471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חינוך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804095" y="4737432"/>
            <a:ext cx="996682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קבורה ודת</a:t>
            </a:r>
          </a:p>
        </p:txBody>
      </p:sp>
      <p:pic>
        <p:nvPicPr>
          <p:cNvPr id="91" name="Picture 4" descr="תוצאת תמונה עבור Bull's Eye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012" y="2645009"/>
            <a:ext cx="411028" cy="3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8" descr="תוצאת תמונה עבור Protection Warning Protection Risk Assessment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518" y="3675774"/>
            <a:ext cx="456155" cy="42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12" descr="תוצאת תמונה עבור Search and rescure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76" y="3575190"/>
            <a:ext cx="460423" cy="56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6" descr="תוצאת תמונה עבור information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26" y="3642305"/>
            <a:ext cx="388791" cy="35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8" descr="תוצאת תמונה עבור sanitation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743" y="2680847"/>
            <a:ext cx="398565" cy="36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0" descr="תוצאת תמונה עבור אייקון של קבורה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089" y="4231162"/>
            <a:ext cx="459107" cy="42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2" descr="תוצאת תמונה עבור Heritage sites ic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782" y="1641952"/>
            <a:ext cx="515964" cy="47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4" descr="תוצאת תמונה עבור icon wa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252" y="4557072"/>
            <a:ext cx="798313" cy="73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TextBox 98"/>
          <p:cNvSpPr txBox="1"/>
          <p:nvPr/>
        </p:nvSpPr>
        <p:spPr>
          <a:xfrm>
            <a:off x="7908319" y="5075945"/>
            <a:ext cx="1129904" cy="3872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תמיכה במאמץ המלחמתי</a:t>
            </a:r>
          </a:p>
        </p:txBody>
      </p:sp>
      <p:sp>
        <p:nvSpPr>
          <p:cNvPr id="100" name="משושה 99"/>
          <p:cNvSpPr/>
          <p:nvPr/>
        </p:nvSpPr>
        <p:spPr>
          <a:xfrm>
            <a:off x="10221483" y="4573852"/>
            <a:ext cx="1357660" cy="945423"/>
          </a:xfrm>
          <a:prstGeom prst="hexagon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0237790" y="5019243"/>
            <a:ext cx="1203770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כלכלית</a:t>
            </a:r>
          </a:p>
        </p:txBody>
      </p:sp>
      <p:pic>
        <p:nvPicPr>
          <p:cNvPr id="102" name="Picture 26" descr="תוצאת תמונה עבור אייקון של מטבע ישראלי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732" y="4651210"/>
            <a:ext cx="466693" cy="45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משושה 102"/>
          <p:cNvSpPr/>
          <p:nvPr/>
        </p:nvSpPr>
        <p:spPr>
          <a:xfrm>
            <a:off x="9038223" y="4079366"/>
            <a:ext cx="1357660" cy="945423"/>
          </a:xfrm>
          <a:prstGeom prst="hexagon">
            <a:avLst/>
          </a:prstGeom>
          <a:solidFill>
            <a:sysClr val="window" lastClr="FFFFFF">
              <a:lumMod val="50000"/>
            </a:sysClr>
          </a:solidFill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9242018" y="4717191"/>
            <a:ext cx="831222" cy="2278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חוק וסדר</a:t>
            </a:r>
          </a:p>
        </p:txBody>
      </p:sp>
      <p:pic>
        <p:nvPicPr>
          <p:cNvPr id="105" name="Picture 28" descr="תוצאת תמונה עבור Law and Order ic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621" y="4142257"/>
            <a:ext cx="556794" cy="51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 descr="תוצאת תמונה עבור Food and water ico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1586" y="3134105"/>
            <a:ext cx="579759" cy="53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9009499" y="2619603"/>
            <a:ext cx="124676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קורת גג</a:t>
            </a:r>
          </a:p>
        </p:txBody>
      </p:sp>
      <p:pic>
        <p:nvPicPr>
          <p:cNvPr id="108" name="Picture 35" descr="תוצאת תמונה עבור Shelter icon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10196" y="2161587"/>
            <a:ext cx="448827" cy="41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מציין מיקום תוכן 2"/>
          <p:cNvSpPr txBox="1">
            <a:spLocks/>
          </p:cNvSpPr>
          <p:nvPr/>
        </p:nvSpPr>
        <p:spPr>
          <a:xfrm>
            <a:off x="635178" y="1219667"/>
            <a:ext cx="10286284" cy="8133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e-I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קביעת </a:t>
            </a:r>
            <a:r>
              <a:rPr kumimoji="0" lang="he-I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מדינית</a:t>
            </a:r>
            <a:r>
              <a:rPr kumimoji="0" lang="he-I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של </a:t>
            </a:r>
            <a:r>
              <a:rPr kumimoji="0" lang="he-I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השירותים והמוצרים אותם מבקשת  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e-I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המדינה להעניק לאזרחיה  במצבי חירום ואסון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e-I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e-I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e-I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735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e-IL" sz="3200" b="1" dirty="0"/>
              <a:t>מהם יעדים לאומיים לחירום?</a:t>
            </a:r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1BA1C052-D376-45EB-9383-8D9C5C67A039}"/>
              </a:ext>
            </a:extLst>
          </p:cNvPr>
          <p:cNvSpPr/>
          <p:nvPr/>
        </p:nvSpPr>
        <p:spPr>
          <a:xfrm>
            <a:off x="928897" y="1433244"/>
            <a:ext cx="1046409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rtl="1"/>
            <a:r>
              <a:rPr lang="he-I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הצרכים החברתיים, הכלכליים והסביבתיים במבט לאומי רחב </a:t>
            </a:r>
          </a:p>
          <a:p>
            <a:pPr marL="0" lvl="1" algn="ctr" rtl="1"/>
            <a:endParaRPr lang="he-IL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ctr" rtl="1"/>
            <a:endParaRPr lang="he-IL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ctr" rtl="1"/>
            <a:r>
              <a:rPr lang="he-I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היעדים ישמשו כמדיניות הלאומית וכקו מנחה למשרדי הממשלה ולגופים השונים בהיערכותם לאספקת השירותים והמוצרים החיוניים למשק ולציבור בעת התרחשות אירועי חירום.</a:t>
            </a:r>
          </a:p>
          <a:p>
            <a:pPr marL="0" lvl="1" algn="ctr" rtl="1">
              <a:lnSpc>
                <a:spcPct val="200000"/>
              </a:lnSpc>
            </a:pPr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היעדים יוגדרו כרמת השירות המזערית הנסבלת </a:t>
            </a:r>
          </a:p>
          <a:p>
            <a:pPr marL="0" lvl="1" algn="r" rtl="1">
              <a:lnSpc>
                <a:spcPct val="200000"/>
              </a:lnSpc>
            </a:pPr>
            <a:endParaRPr lang="he-I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r" rtl="1"/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תבחינים ליעד:</a:t>
            </a:r>
          </a:p>
          <a:p>
            <a:pPr marL="342900" lvl="1" indent="-342900" algn="r" rtl="1">
              <a:buAutoNum type="arabicPeriod"/>
            </a:pPr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פעילות רב ארגונית ובין ארגונית להשגת היעד – קיום יחסי תלות בין משרדים וארגונים בביצוע משימות.</a:t>
            </a:r>
          </a:p>
          <a:p>
            <a:pPr marL="342900" lvl="1" indent="-342900" algn="r" rtl="1">
              <a:buAutoNum type="arabicPeriod"/>
            </a:pPr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ריכוז של מאמצים נפרדים בלתי תלויים להשגת תכלית אחת.</a:t>
            </a:r>
          </a:p>
          <a:p>
            <a:pPr marL="342900" lvl="1" indent="-342900" algn="r" rtl="1">
              <a:buAutoNum type="arabicPeriod"/>
            </a:pPr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נדרשת הערכות ובניית מוכנות.</a:t>
            </a:r>
          </a:p>
        </p:txBody>
      </p:sp>
    </p:spTree>
    <p:extLst>
      <p:ext uri="{BB962C8B-B14F-4D97-AF65-F5344CB8AC3E}">
        <p14:creationId xmlns:p14="http://schemas.microsoft.com/office/powerpoint/2010/main" val="21740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375564" y="274638"/>
            <a:ext cx="6206836" cy="671660"/>
          </a:xfrm>
        </p:spPr>
        <p:txBody>
          <a:bodyPr>
            <a:noAutofit/>
          </a:bodyPr>
          <a:lstStyle/>
          <a:p>
            <a:pPr algn="r"/>
            <a:r>
              <a:rPr lang="he-IL" sz="2800" b="1" dirty="0"/>
              <a:t>הרעיון: רציפות תפקודית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242179"/>
            <a:ext cx="10972800" cy="195040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3600" dirty="0"/>
              <a:t>היכולת לקיים את רצף הפעולות הנדרשות </a:t>
            </a:r>
            <a:r>
              <a:rPr lang="he-IL" sz="3600" b="1" i="1" dirty="0">
                <a:solidFill>
                  <a:schemeClr val="accent5">
                    <a:lumMod val="75000"/>
                  </a:schemeClr>
                </a:solidFill>
              </a:rPr>
              <a:t>להפקת תוצר או </a:t>
            </a:r>
            <a:r>
              <a:rPr lang="he-IL" sz="3600" b="1" i="1">
                <a:solidFill>
                  <a:schemeClr val="accent5">
                    <a:lumMod val="75000"/>
                  </a:schemeClr>
                </a:solidFill>
              </a:rPr>
              <a:t>שירות </a:t>
            </a:r>
            <a:r>
              <a:rPr lang="he-IL" sz="3600"/>
              <a:t>מוגדר </a:t>
            </a:r>
            <a:r>
              <a:rPr lang="he-IL" sz="3600" dirty="0"/>
              <a:t>בכול עת </a:t>
            </a:r>
            <a:r>
              <a:rPr lang="he-IL" sz="3600"/>
              <a:t>ובכול מצב באירוע חירום</a:t>
            </a:r>
            <a:endParaRPr lang="he-IL" sz="3600" dirty="0"/>
          </a:p>
          <a:p>
            <a:pPr marL="0" lvl="0" indent="0" algn="ctr">
              <a:buNone/>
            </a:pPr>
            <a:endParaRPr lang="he-IL" sz="1400"/>
          </a:p>
          <a:p>
            <a:pPr marL="0" lvl="0" indent="0" algn="ctr">
              <a:buNone/>
            </a:pPr>
            <a:endParaRPr lang="he-IL" sz="1400"/>
          </a:p>
          <a:p>
            <a:pPr marL="0" lvl="0" indent="0" algn="ctr">
              <a:buNone/>
            </a:pPr>
            <a:endParaRPr lang="he-IL" sz="1400"/>
          </a:p>
          <a:p>
            <a:pPr marL="0" lvl="0" indent="0" algn="ctr">
              <a:buNone/>
            </a:pPr>
            <a:endParaRPr lang="he-IL" sz="1400" dirty="0"/>
          </a:p>
          <a:p>
            <a:pPr marL="0" lvl="0" indent="0" algn="ctr">
              <a:buNone/>
            </a:pPr>
            <a:r>
              <a:rPr lang="he-IL" sz="3600" dirty="0"/>
              <a:t>נדרשת  מתודולוגיה </a:t>
            </a:r>
            <a:r>
              <a:rPr lang="he-IL" sz="3600"/>
              <a:t>לאומית שתאפשר להגדיר את היכולת, למדוד את היכולת ולפעול לאורה  - </a:t>
            </a:r>
            <a:r>
              <a:rPr lang="he-IL" sz="3600" b="1" i="1">
                <a:solidFill>
                  <a:schemeClr val="accent5">
                    <a:lumMod val="75000"/>
                  </a:schemeClr>
                </a:solidFill>
              </a:rPr>
              <a:t>יעדים לאומיים</a:t>
            </a:r>
            <a:endParaRPr lang="he-IL" sz="2400" dirty="0"/>
          </a:p>
          <a:p>
            <a:pPr marL="0" lvl="0" indent="0" algn="ctr">
              <a:buNone/>
            </a:pPr>
            <a:endParaRPr lang="he-IL" sz="3600" dirty="0"/>
          </a:p>
        </p:txBody>
      </p:sp>
      <p:sp>
        <p:nvSpPr>
          <p:cNvPr id="4" name="חץ למטה 3"/>
          <p:cNvSpPr/>
          <p:nvPr/>
        </p:nvSpPr>
        <p:spPr>
          <a:xfrm>
            <a:off x="4832961" y="3020282"/>
            <a:ext cx="2363850" cy="653143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6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7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8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940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460762" y="157524"/>
            <a:ext cx="4622800" cy="671660"/>
          </a:xfrm>
        </p:spPr>
        <p:txBody>
          <a:bodyPr>
            <a:noAutofit/>
          </a:bodyPr>
          <a:lstStyle/>
          <a:p>
            <a:r>
              <a:rPr lang="he-IL" sz="2800" b="1" dirty="0"/>
              <a:t>תהליך הליבה – יעדים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968760" y="2914768"/>
            <a:ext cx="2915328" cy="1691738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b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2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</a:p>
          <a:p>
            <a:pPr algn="ctr" rtl="1">
              <a:defRPr/>
            </a:pPr>
            <a:endParaRPr lang="he-IL" altLang="he-IL" sz="2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מוכנות</a:t>
            </a:r>
            <a:endParaRPr lang="en-GB" altLang="he-IL" b="1" dirty="0">
              <a:solidFill>
                <a:prstClr val="black"/>
              </a:solidFill>
              <a:highlight>
                <a:srgbClr val="FFFF00"/>
              </a:highligh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770745" y="1824827"/>
            <a:ext cx="2489200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משמעויות </a:t>
            </a:r>
          </a:p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מהתרחיש</a:t>
            </a:r>
            <a:endParaRPr lang="en-GB" alt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5097464" y="5050496"/>
            <a:ext cx="2489200" cy="411054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פערים</a:t>
            </a:r>
            <a:endParaRPr lang="en-GB" altLang="he-IL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097106" y="5861648"/>
            <a:ext cx="2489200" cy="411054"/>
          </a:xfrm>
          <a:prstGeom prst="roundRect">
            <a:avLst>
              <a:gd name="adj" fmla="val 16667"/>
            </a:avLst>
          </a:prstGeom>
          <a:solidFill>
            <a:srgbClr val="D1D1D1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2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</a:t>
            </a:r>
            <a:r>
              <a:rPr lang="he-IL" altLang="he-IL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תכנית עבודה</a:t>
            </a:r>
            <a:endParaRPr lang="en-GB" altLang="he-IL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9" name="AutoShape 13"/>
          <p:cNvCxnSpPr>
            <a:cxnSpLocks noChangeShapeType="1"/>
          </p:cNvCxnSpPr>
          <p:nvPr/>
        </p:nvCxnSpPr>
        <p:spPr bwMode="auto">
          <a:xfrm>
            <a:off x="6341706" y="4731409"/>
            <a:ext cx="0" cy="319087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780673" y="1065689"/>
            <a:ext cx="2489200" cy="3952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יעדים לאומיים</a:t>
            </a:r>
            <a:endParaRPr lang="en-GB" altLang="he-IL" sz="18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3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780673" y="1824826"/>
            <a:ext cx="2489200" cy="64807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יעדים ורמות</a:t>
            </a:r>
          </a:p>
          <a:p>
            <a:pPr algn="ctr" rtl="1">
              <a:defRPr/>
            </a:pPr>
            <a:r>
              <a:rPr lang="he-IL" alt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שירות משרדיות</a:t>
            </a:r>
            <a:endParaRPr lang="en-GB" alt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4" name="AutoShape 14"/>
          <p:cNvCxnSpPr>
            <a:cxnSpLocks noChangeShapeType="1"/>
          </p:cNvCxnSpPr>
          <p:nvPr/>
        </p:nvCxnSpPr>
        <p:spPr bwMode="auto">
          <a:xfrm>
            <a:off x="9024938" y="1460500"/>
            <a:ext cx="0" cy="363538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743200" y="1065689"/>
            <a:ext cx="2551363" cy="395263"/>
          </a:xfrm>
          <a:prstGeom prst="roundRect">
            <a:avLst>
              <a:gd name="adj" fmla="val 16667"/>
            </a:avLst>
          </a:prstGeom>
          <a:solidFill>
            <a:srgbClr val="912305"/>
          </a:solidFill>
          <a:ln w="9525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84216" tIns="42108" rIns="84216" bIns="42108" anchor="ctr"/>
          <a:lstStyle>
            <a:lvl1pPr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rtl="1">
              <a:defRPr/>
            </a:pPr>
            <a:r>
              <a:rPr lang="he-IL" altLang="he-IL" sz="1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תרחיש הייחוס לעורף</a:t>
            </a:r>
            <a:endParaRPr lang="en-GB" altLang="he-IL" sz="20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6" name="AutoShape 11"/>
          <p:cNvCxnSpPr>
            <a:cxnSpLocks noChangeShapeType="1"/>
          </p:cNvCxnSpPr>
          <p:nvPr/>
        </p:nvCxnSpPr>
        <p:spPr bwMode="auto">
          <a:xfrm rot="16200000" flipH="1">
            <a:off x="4187826" y="2300287"/>
            <a:ext cx="736600" cy="108267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>
            <a:hlinkClick r:id="rId2" action="ppaction://hlinksldjump"/>
          </p:cNvPr>
          <p:cNvSpPr txBox="1"/>
          <p:nvPr/>
        </p:nvSpPr>
        <p:spPr>
          <a:xfrm>
            <a:off x="5097106" y="3055972"/>
            <a:ext cx="1225679" cy="98488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נזק (פגיעה)</a:t>
            </a: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8" name="TextBox 1">
            <a:hlinkClick r:id="" action="ppaction://noaction"/>
          </p:cNvPr>
          <p:cNvSpPr txBox="1"/>
          <p:nvPr/>
        </p:nvSpPr>
        <p:spPr>
          <a:xfrm>
            <a:off x="6554998" y="3039576"/>
            <a:ext cx="1225679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he-IL" sz="1600" b="1" dirty="0">
                <a:solidFill>
                  <a:prstClr val="black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כשירות</a:t>
            </a: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4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 rtl="1">
              <a:defRPr/>
            </a:pPr>
            <a:endParaRPr lang="he-IL" sz="1600" b="1" dirty="0">
              <a:solidFill>
                <a:prstClr val="black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cxnSp>
        <p:nvCxnSpPr>
          <p:cNvPr id="19" name="AutoShape 11"/>
          <p:cNvCxnSpPr>
            <a:cxnSpLocks noChangeShapeType="1"/>
          </p:cNvCxnSpPr>
          <p:nvPr/>
        </p:nvCxnSpPr>
        <p:spPr bwMode="auto">
          <a:xfrm rot="5400000">
            <a:off x="8035131" y="2218532"/>
            <a:ext cx="735013" cy="1244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AutoShape 14"/>
          <p:cNvCxnSpPr>
            <a:cxnSpLocks noChangeShapeType="1"/>
          </p:cNvCxnSpPr>
          <p:nvPr/>
        </p:nvCxnSpPr>
        <p:spPr bwMode="auto">
          <a:xfrm flipH="1">
            <a:off x="4014788" y="1460500"/>
            <a:ext cx="4762" cy="36512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13"/>
          <p:cNvCxnSpPr>
            <a:cxnSpLocks noChangeShapeType="1"/>
          </p:cNvCxnSpPr>
          <p:nvPr/>
        </p:nvCxnSpPr>
        <p:spPr bwMode="auto">
          <a:xfrm>
            <a:off x="6374441" y="5413973"/>
            <a:ext cx="0" cy="447675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8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9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30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4653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959600" y="125400"/>
            <a:ext cx="4622800" cy="671660"/>
          </a:xfrm>
        </p:spPr>
        <p:txBody>
          <a:bodyPr>
            <a:noAutofit/>
          </a:bodyPr>
          <a:lstStyle/>
          <a:p>
            <a:r>
              <a:rPr lang="he-IL" sz="2800" b="1" dirty="0"/>
              <a:t>קבוצות יעדים לאומיים </a:t>
            </a:r>
            <a:r>
              <a:rPr lang="he-IL" sz="2800" b="1" dirty="0">
                <a:solidFill>
                  <a:srgbClr val="0082A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|</a:t>
            </a:r>
            <a:endParaRPr lang="he-IL" sz="28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CA247A-C7FC-43AA-AF4A-31B1C349481B}"/>
              </a:ext>
            </a:extLst>
          </p:cNvPr>
          <p:cNvSpPr txBox="1">
            <a:spLocks noChangeArrowheads="1"/>
          </p:cNvSpPr>
          <p:nvPr/>
        </p:nvSpPr>
        <p:spPr bwMode="auto">
          <a:xfrm rot="20289731">
            <a:off x="49755" y="912514"/>
            <a:ext cx="138618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e-IL" altLang="he-IL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תפיסת היסוד למרחב האזרחי בחירום</a:t>
            </a:r>
          </a:p>
        </p:txBody>
      </p:sp>
      <p:sp>
        <p:nvSpPr>
          <p:cNvPr id="24" name="כותרת 1"/>
          <p:cNvSpPr txBox="1">
            <a:spLocks/>
          </p:cNvSpPr>
          <p:nvPr/>
        </p:nvSpPr>
        <p:spPr>
          <a:xfrm>
            <a:off x="2007251" y="879058"/>
            <a:ext cx="9180565" cy="93424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he-IL" sz="2000" b="1" dirty="0">
                <a:latin typeface="Gisha" panose="020B0502040204020203" pitchFamily="34" charset="-79"/>
                <a:cs typeface="Gisha" panose="020B0502040204020203" pitchFamily="34" charset="-79"/>
              </a:rPr>
              <a:t>מטרות  לאומיות לחירום: </a:t>
            </a:r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(1) הבטחת הביטחון ומזעור הפגיעה, (2) קיום מרקם חיים סביר, (3)רציפות והמשכיות תפקודית</a:t>
            </a:r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58BCCB57-4E67-4A10-AB04-BD8096D07A32}"/>
              </a:ext>
            </a:extLst>
          </p:cNvPr>
          <p:cNvSpPr/>
          <p:nvPr/>
        </p:nvSpPr>
        <p:spPr>
          <a:xfrm>
            <a:off x="7879080" y="2110664"/>
            <a:ext cx="3368382" cy="6485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he-IL" sz="2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יעדים חיוניים</a:t>
            </a:r>
          </a:p>
          <a:p>
            <a:pPr algn="ctr" rtl="1"/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הצלת חיים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58BCCB57-4E67-4A10-AB04-BD8096D07A32}"/>
              </a:ext>
            </a:extLst>
          </p:cNvPr>
          <p:cNvSpPr/>
          <p:nvPr/>
        </p:nvSpPr>
        <p:spPr>
          <a:xfrm>
            <a:off x="4195311" y="2110664"/>
            <a:ext cx="3368382" cy="6485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he-IL" sz="2400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 מרקם חיים</a:t>
            </a:r>
          </a:p>
          <a:p>
            <a:pPr algn="ctr" rtl="1"/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עורקי חיים</a:t>
            </a:r>
            <a:endParaRPr lang="he-IL" sz="1400" dirty="0">
              <a:solidFill>
                <a:prstClr val="whit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58BCCB57-4E67-4A10-AB04-BD8096D07A32}"/>
              </a:ext>
            </a:extLst>
          </p:cNvPr>
          <p:cNvSpPr/>
          <p:nvPr/>
        </p:nvSpPr>
        <p:spPr>
          <a:xfrm>
            <a:off x="400551" y="2110664"/>
            <a:ext cx="3368381" cy="4614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he-IL" sz="2400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יעדי רציפות תפקודית</a:t>
            </a: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58BCCB57-4E67-4A10-AB04-BD8096D07A32}"/>
              </a:ext>
            </a:extLst>
          </p:cNvPr>
          <p:cNvSpPr/>
          <p:nvPr/>
        </p:nvSpPr>
        <p:spPr>
          <a:xfrm>
            <a:off x="7879080" y="2837944"/>
            <a:ext cx="3368382" cy="27895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 algn="r" rtl="1">
              <a:buFontTx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פעילות רצופה של מנגנוני הניהול </a:t>
            </a:r>
            <a:r>
              <a:rPr lang="he-IL" dirty="0" err="1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וקבה"ח</a:t>
            </a:r>
            <a:endParaRPr lang="he-IL" dirty="0">
              <a:solidFill>
                <a:prstClr val="whit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457200" indent="-457200" algn="r" rtl="1">
              <a:buFontTx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הגנה (התרעה, מיגון, </a:t>
            </a:r>
            <a:r>
              <a:rPr lang="he-IL" dirty="0" err="1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הע"ס</a:t>
            </a: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וכו')</a:t>
            </a:r>
          </a:p>
          <a:p>
            <a:pPr marL="457200" indent="-457200" algn="r" rtl="1"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מזון ומים ראויים</a:t>
            </a:r>
          </a:p>
          <a:p>
            <a:pPr marL="457200" indent="-457200" algn="r" rtl="1"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הספקת שירותי רפואה</a:t>
            </a:r>
          </a:p>
          <a:p>
            <a:pPr marL="457200" indent="-457200" algn="r" rtl="1"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הספקת שירותי חילוץ והצלה</a:t>
            </a:r>
          </a:p>
          <a:p>
            <a:pPr marL="457200" indent="-457200" algn="r" rtl="1">
              <a:buAutoNum type="arabicPeriod"/>
            </a:pPr>
            <a:endParaRPr lang="he-IL" dirty="0">
              <a:solidFill>
                <a:prstClr val="whit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58BCCB57-4E67-4A10-AB04-BD8096D07A32}"/>
              </a:ext>
            </a:extLst>
          </p:cNvPr>
          <p:cNvSpPr/>
          <p:nvPr/>
        </p:nvSpPr>
        <p:spPr>
          <a:xfrm>
            <a:off x="4195311" y="2837944"/>
            <a:ext cx="3368382" cy="27895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r" rtl="1">
              <a:buFont typeface="+mj-lt"/>
              <a:buAutoNum type="arabicPeriod"/>
            </a:pPr>
            <a:endParaRPr lang="he-IL" dirty="0">
              <a:solidFill>
                <a:schemeClr val="accent3">
                  <a:lumMod val="7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342900" indent="-342900" algn="r" rtl="1">
              <a:buFont typeface="+mj-lt"/>
              <a:buAutoNum type="arabicPeriod"/>
            </a:pPr>
            <a:endParaRPr lang="he-IL" dirty="0">
              <a:solidFill>
                <a:schemeClr val="accent3">
                  <a:lumMod val="7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he-IL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מחסה הולם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הספקת מידע עדכני והנחיה של הציבור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אספקת שרותי חינוך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קיום תנאים הגייניים וסניטציה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הספקת שירותי קבורה, דת וקיום חופש פלחן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מניעת הפגיעה החמורה בסביבה.</a:t>
            </a:r>
          </a:p>
          <a:p>
            <a:pPr algn="r" rtl="1"/>
            <a:endParaRPr lang="he-IL" strike="sngStrike" dirty="0">
              <a:solidFill>
                <a:srgbClr val="002060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r" rtl="1"/>
            <a:endParaRPr lang="he-IL" dirty="0">
              <a:solidFill>
                <a:prstClr val="whit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r" rtl="1"/>
            <a:endParaRPr lang="he-IL" dirty="0">
              <a:solidFill>
                <a:prstClr val="white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58BCCB57-4E67-4A10-AB04-BD8096D07A32}"/>
              </a:ext>
            </a:extLst>
          </p:cNvPr>
          <p:cNvSpPr/>
          <p:nvPr/>
        </p:nvSpPr>
        <p:spPr>
          <a:xfrm>
            <a:off x="293870" y="2759196"/>
            <a:ext cx="3475061" cy="284492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r" rtl="1">
              <a:buFontTx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הספקת השירותים והמוצרים הנדרשים למערכת הביטחון כתמיכה במאמץ המלחמתי</a:t>
            </a:r>
          </a:p>
          <a:p>
            <a:pPr marL="342900" indent="-342900" algn="r" rtl="1"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קיום חופש תנועה ביבשה, אוויר וים, הספקת שירותי תחבורה </a:t>
            </a:r>
          </a:p>
          <a:p>
            <a:pPr marL="342900" indent="-342900" algn="r" rtl="1">
              <a:buAutoNum type="arabicPeriod"/>
            </a:pPr>
            <a:r>
              <a:rPr lang="he-IL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יציבות המערכת הכלכלית, המערכת הפיננסית והספקת שירותי תשלומים.</a:t>
            </a:r>
          </a:p>
          <a:p>
            <a:pPr marL="342900" indent="-342900" algn="r" rtl="1">
              <a:buFontTx/>
              <a:buAutoNum type="arabicPeriod"/>
            </a:pPr>
            <a:r>
              <a:rPr lang="he-IL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קיום שמירת החוק והסדר</a:t>
            </a:r>
          </a:p>
        </p:txBody>
      </p:sp>
      <p:pic>
        <p:nvPicPr>
          <p:cNvPr id="1027" name="Picture 3" descr="C:\Users\gs7v9h5\AppData\Local\Microsoft\Windows\Temporary Internet Files\Content.IE5\L64F56A0\untitle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7943" y="1750217"/>
            <a:ext cx="306709" cy="30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U14095\AppData\Local\Microsoft\Windows\Temporary Internet Files\Content.Outlook\B1KKARL8\סמל-רחל-חדש.png">
            <a:extLst>
              <a:ext uri="{FF2B5EF4-FFF2-40B4-BE49-F238E27FC236}">
                <a16:creationId xmlns:a16="http://schemas.microsoft.com/office/drawing/2014/main" id="{F713C5BD-271F-8049-B6C8-E7CA5454E76A}"/>
              </a:ext>
            </a:extLst>
          </p:cNvPr>
          <p:cNvPicPr preferRelativeResize="0">
            <a:picLocks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369" y="1723388"/>
            <a:ext cx="325141" cy="32421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gs7v9h5\AppData\Local\Microsoft\Windows\Temporary Internet Files\Content.IE5\8EPR19IA\image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1750218"/>
            <a:ext cx="290075" cy="26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U14095\AppData\Local\Microsoft\Windows\Temporary Internet Files\Content.Outlook\B1KKARL8\סמל-רחל-חדש.png">
            <a:extLst>
              <a:ext uri="{FF2B5EF4-FFF2-40B4-BE49-F238E27FC236}">
                <a16:creationId xmlns:a16="http://schemas.microsoft.com/office/drawing/2014/main" id="{F713C5BD-271F-8049-B6C8-E7CA5454E76A}"/>
              </a:ext>
            </a:extLst>
          </p:cNvPr>
          <p:cNvPicPr preferRelativeResize="0">
            <a:picLocks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0165" y="1755319"/>
            <a:ext cx="325141" cy="32421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gs7v9h5\AppData\Local\Microsoft\Windows\Temporary Internet Files\Content.IE5\8EPR19IA\image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3997" y="1782149"/>
            <a:ext cx="290075" cy="26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gs7v9h5\AppData\Local\Microsoft\Windows\Temporary Internet Files\Content.IE5\L64F56A0\untitle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360" y="1732141"/>
            <a:ext cx="306709" cy="30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U14095\AppData\Local\Microsoft\Windows\Temporary Internet Files\Content.Outlook\B1KKARL8\סמל-רחל-חדש.png">
            <a:extLst>
              <a:ext uri="{FF2B5EF4-FFF2-40B4-BE49-F238E27FC236}">
                <a16:creationId xmlns:a16="http://schemas.microsoft.com/office/drawing/2014/main" id="{F713C5BD-271F-8049-B6C8-E7CA5454E76A}"/>
              </a:ext>
            </a:extLst>
          </p:cNvPr>
          <p:cNvPicPr preferRelativeResize="0">
            <a:picLocks noChangeArrowheads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582" y="1737243"/>
            <a:ext cx="325141" cy="32421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gs7v9h5\AppData\Local\Microsoft\Windows\Temporary Internet Files\Content.IE5\8EPR19IA\image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414" y="1764073"/>
            <a:ext cx="290075" cy="26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93870" y="5735955"/>
            <a:ext cx="10971436" cy="57185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he-IL" sz="2000" b="1" dirty="0">
                <a:solidFill>
                  <a:prstClr val="white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אנרגיה, תקשורת וכ"א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CA247A-C7FC-43AA-AF4A-31B1C349481B}"/>
              </a:ext>
            </a:extLst>
          </p:cNvPr>
          <p:cNvSpPr txBox="1">
            <a:spLocks noChangeArrowheads="1"/>
          </p:cNvSpPr>
          <p:nvPr/>
        </p:nvSpPr>
        <p:spPr bwMode="auto">
          <a:xfrm rot="21213546">
            <a:off x="7683784" y="5772945"/>
            <a:ext cx="1730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e-IL" altLang="he-IL" sz="14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משאבים לאומיים מאפשרים</a:t>
            </a:r>
          </a:p>
        </p:txBody>
      </p:sp>
      <p:pic>
        <p:nvPicPr>
          <p:cNvPr id="27" name="Picture 7" descr="http://www.arrowcleanersinc.com/website.png">
            <a:extLst>
              <a:ext uri="{FF2B5EF4-FFF2-40B4-BE49-F238E27FC236}">
                <a16:creationId xmlns:a16="http://schemas.microsoft.com/office/drawing/2014/main" id="{544B7476-1E37-41AE-A43C-4892D150C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8190" flipV="1">
            <a:off x="7370485" y="5839412"/>
            <a:ext cx="1114585" cy="83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7" descr="http://www.arrowcleanersinc.com/website.png">
            <a:extLst>
              <a:ext uri="{FF2B5EF4-FFF2-40B4-BE49-F238E27FC236}">
                <a16:creationId xmlns:a16="http://schemas.microsoft.com/office/drawing/2014/main" id="{544B7476-1E37-41AE-A43C-4892D150C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15133">
            <a:off x="954526" y="1188334"/>
            <a:ext cx="1114585" cy="70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קבוצה 14">
            <a:extLst>
              <a:ext uri="{FF2B5EF4-FFF2-40B4-BE49-F238E27FC236}">
                <a16:creationId xmlns:a16="http://schemas.microsoft.com/office/drawing/2014/main" id="{52377416-727B-4DB0-BBE8-340904766CCD}"/>
              </a:ext>
            </a:extLst>
          </p:cNvPr>
          <p:cNvGrpSpPr/>
          <p:nvPr/>
        </p:nvGrpSpPr>
        <p:grpSpPr>
          <a:xfrm>
            <a:off x="222102" y="43822"/>
            <a:ext cx="1341969" cy="785362"/>
            <a:chOff x="3903132" y="538033"/>
            <a:chExt cx="1341969" cy="785362"/>
          </a:xfrm>
        </p:grpSpPr>
        <p:pic>
          <p:nvPicPr>
            <p:cNvPr id="28" name="תמונה 15">
              <a:extLst>
                <a:ext uri="{FF2B5EF4-FFF2-40B4-BE49-F238E27FC236}">
                  <a16:creationId xmlns:a16="http://schemas.microsoft.com/office/drawing/2014/main" id="{06A50154-D6D0-4AD3-8112-B2D31478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3132" y="613344"/>
              <a:ext cx="626671" cy="626671"/>
            </a:xfrm>
            <a:prstGeom prst="rect">
              <a:avLst/>
            </a:prstGeom>
          </p:spPr>
        </p:pic>
        <p:pic>
          <p:nvPicPr>
            <p:cNvPr id="29" name="תמונה 16">
              <a:extLst>
                <a:ext uri="{FF2B5EF4-FFF2-40B4-BE49-F238E27FC236}">
                  <a16:creationId xmlns:a16="http://schemas.microsoft.com/office/drawing/2014/main" id="{ED74ACC5-A5FA-435C-AE6F-34C3CF3B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9739" y="538033"/>
              <a:ext cx="785362" cy="785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9969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CORE COMPETENCE">
      <a:dk1>
        <a:sysClr val="windowText" lastClr="000000"/>
      </a:dk1>
      <a:lt1>
        <a:sysClr val="window" lastClr="FFFFFF"/>
      </a:lt1>
      <a:dk2>
        <a:srgbClr val="00A6A2"/>
      </a:dk2>
      <a:lt2>
        <a:srgbClr val="1992AD"/>
      </a:lt2>
      <a:accent1>
        <a:srgbClr val="4674AF"/>
      </a:accent1>
      <a:accent2>
        <a:srgbClr val="5F59A3"/>
      </a:accent2>
      <a:accent3>
        <a:srgbClr val="775D9C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Century Gothic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6242</TotalTime>
  <Words>1445</Words>
  <Application>Microsoft Office PowerPoint</Application>
  <PresentationFormat>מסך רחב</PresentationFormat>
  <Paragraphs>362</Paragraphs>
  <Slides>18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15</vt:i4>
      </vt:variant>
      <vt:variant>
        <vt:lpstr>ערכת נושא</vt:lpstr>
      </vt:variant>
      <vt:variant>
        <vt:i4>4</vt:i4>
      </vt:variant>
      <vt:variant>
        <vt:lpstr>כותרות שקופיות</vt:lpstr>
      </vt:variant>
      <vt:variant>
        <vt:i4>18</vt:i4>
      </vt:variant>
    </vt:vector>
  </HeadingPairs>
  <TitlesOfParts>
    <vt:vector size="37" baseType="lpstr">
      <vt:lpstr>Arial</vt:lpstr>
      <vt:lpstr>Arial Unicode MS</vt:lpstr>
      <vt:lpstr>Assistant</vt:lpstr>
      <vt:lpstr>Calibri</vt:lpstr>
      <vt:lpstr>Calibri Light</vt:lpstr>
      <vt:lpstr>Century Gothic</vt:lpstr>
      <vt:lpstr>David</vt:lpstr>
      <vt:lpstr>Gisha</vt:lpstr>
      <vt:lpstr>Helvetica Light</vt:lpstr>
      <vt:lpstr>Impact</vt:lpstr>
      <vt:lpstr>Lucida Sans Unicode</vt:lpstr>
      <vt:lpstr>NarkisBlockMF Regular</vt:lpstr>
      <vt:lpstr>Segoe UI Semilight</vt:lpstr>
      <vt:lpstr>Tahoma</vt:lpstr>
      <vt:lpstr>Times New Roman</vt:lpstr>
      <vt:lpstr>ערכת נושא Office</vt:lpstr>
      <vt:lpstr>3_Office Theme</vt:lpstr>
      <vt:lpstr>1_Office Theme</vt:lpstr>
      <vt:lpstr>4_Office Theme</vt:lpstr>
      <vt:lpstr>מצגת של PowerPoint‏</vt:lpstr>
      <vt:lpstr>מצגת של PowerPoint‏</vt:lpstr>
      <vt:lpstr>האתגר |</vt:lpstr>
      <vt:lpstr>הנחות יסוד</vt:lpstr>
      <vt:lpstr>מצגת של PowerPoint‏</vt:lpstr>
      <vt:lpstr>מהם יעדים לאומיים לחירום?</vt:lpstr>
      <vt:lpstr>הרעיון: רציפות תפקודית|</vt:lpstr>
      <vt:lpstr>תהליך הליבה – יעדים |</vt:lpstr>
      <vt:lpstr>קבוצות יעדים לאומיים |</vt:lpstr>
      <vt:lpstr>משימות ורמות שירות ארגוניות</vt:lpstr>
      <vt:lpstr>תהליך הליבה – יעדים |</vt:lpstr>
      <vt:lpstr>מפת האיומים על המרחב האזרחי |</vt:lpstr>
      <vt:lpstr>תרחישי הייחוס של מהמרחב האזרחי |</vt:lpstr>
      <vt:lpstr>שיבושים גנריים |</vt:lpstr>
      <vt:lpstr>תהליך הליבה – יעדים |</vt:lpstr>
      <vt:lpstr>תחומי ניהול בחירום|</vt:lpstr>
      <vt:lpstr>מוכנות לאומית |</vt:lpstr>
      <vt:lpstr>מנעד התגובה לאירועי חירום|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oren</dc:creator>
  <cp:lastModifiedBy>USER</cp:lastModifiedBy>
  <cp:revision>189</cp:revision>
  <dcterms:created xsi:type="dcterms:W3CDTF">2021-07-15T19:13:11Z</dcterms:created>
  <dcterms:modified xsi:type="dcterms:W3CDTF">2022-11-21T15:39:41Z</dcterms:modified>
</cp:coreProperties>
</file>