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99FF99"/>
    <a:srgbClr val="F9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סגנון ביניים 2 - הדגשה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502;&#1499;&#1493;&#1503;%20&#1502;&#1488;&#1511;&#1512;&#1493;\&#1504;&#1514;&#1493;&#1504;&#1497;&#1501;%20&#1500;&#1502;&#1510;&#1490;&#1514;%20&#1499;&#1504;&#1505;%20&#1497;&#1495;&#1505;&#1497;%20&#1506;&#1489;&#1493;&#1491;&#149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502;&#1499;&#1493;&#1503;%20&#1502;&#1488;&#1511;&#1512;&#1493;\&#1500;&#1492;&#1489;%20&#1511;&#1493;&#1512;&#1493;&#1504;&#1492;\&#1491;&#1496;&#1492;%20&#1508;&#1514;&#1497;&#1495;&#1493;&#1514;%20&#1493;&#1505;&#1490;&#1497;&#1512;&#1493;&#1514;%20&#1506;&#1505;&#1511;&#1497;&#150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גיליון2!$G$5</c:f>
              <c:strCache>
                <c:ptCount val="1"/>
              </c:strCache>
            </c:strRef>
          </c:tx>
          <c:spPr>
            <a:ln w="57150">
              <a:solidFill>
                <a:srgbClr val="002060"/>
              </a:solidFill>
            </a:ln>
          </c:spPr>
          <c:marker>
            <c:symbol val="none"/>
          </c:marker>
          <c:cat>
            <c:strRef>
              <c:f>גיליון2!$C$2:$C$19</c:f>
              <c:strCache>
                <c:ptCount val="18"/>
                <c:pt idx="0">
                  <c:v>01.01.20-15.01.20</c:v>
                </c:pt>
                <c:pt idx="1">
                  <c:v>16.01.20-31.01.20</c:v>
                </c:pt>
                <c:pt idx="2">
                  <c:v>01.02.20-15.02.20</c:v>
                </c:pt>
                <c:pt idx="3">
                  <c:v>16.02.20-29.02.20</c:v>
                </c:pt>
                <c:pt idx="4">
                  <c:v>01.03.20-15.03.20</c:v>
                </c:pt>
                <c:pt idx="5">
                  <c:v>16.03.20-31.03.20</c:v>
                </c:pt>
                <c:pt idx="6">
                  <c:v>01.04.20-15.04.20</c:v>
                </c:pt>
                <c:pt idx="7">
                  <c:v>16.04.20-30.04.20</c:v>
                </c:pt>
                <c:pt idx="8">
                  <c:v>01.05.20-15.05.20</c:v>
                </c:pt>
                <c:pt idx="9">
                  <c:v>16.05.20-31.05.20</c:v>
                </c:pt>
                <c:pt idx="10">
                  <c:v>01.06.20-15.06.20</c:v>
                </c:pt>
                <c:pt idx="11">
                  <c:v>16.06.20-30.06.20</c:v>
                </c:pt>
                <c:pt idx="12">
                  <c:v>01.07.20-15.07.20</c:v>
                </c:pt>
                <c:pt idx="13">
                  <c:v>16.07.20-31.07.20</c:v>
                </c:pt>
                <c:pt idx="14">
                  <c:v>01.08.20-15.08.20</c:v>
                </c:pt>
                <c:pt idx="15">
                  <c:v>16.08.20-31.08.20</c:v>
                </c:pt>
                <c:pt idx="16">
                  <c:v>01.09.20-15.09.20</c:v>
                </c:pt>
                <c:pt idx="17">
                  <c:v>01.09.20-15.09.20*</c:v>
                </c:pt>
              </c:strCache>
            </c:strRef>
          </c:cat>
          <c:val>
            <c:numRef>
              <c:f>גיליון2!$E$2:$E$19</c:f>
              <c:numCache>
                <c:formatCode>0.00%</c:formatCode>
                <c:ptCount val="18"/>
                <c:pt idx="0">
                  <c:v>4.0000000000000001E-3</c:v>
                </c:pt>
                <c:pt idx="1">
                  <c:v>4.0000000000000001E-3</c:v>
                </c:pt>
                <c:pt idx="2">
                  <c:v>3.0000000000000001E-3</c:v>
                </c:pt>
                <c:pt idx="3">
                  <c:v>3.0000000000000001E-3</c:v>
                </c:pt>
                <c:pt idx="4">
                  <c:v>6.3E-2</c:v>
                </c:pt>
                <c:pt idx="5">
                  <c:v>0.30399999999999999</c:v>
                </c:pt>
                <c:pt idx="6">
                  <c:v>0.34</c:v>
                </c:pt>
                <c:pt idx="7">
                  <c:v>0.29799999999999999</c:v>
                </c:pt>
                <c:pt idx="8">
                  <c:v>0.20899999999999999</c:v>
                </c:pt>
                <c:pt idx="9">
                  <c:v>0.13200000000000001</c:v>
                </c:pt>
                <c:pt idx="10">
                  <c:v>5.2999999999999999E-2</c:v>
                </c:pt>
                <c:pt idx="11">
                  <c:v>4.9000000000000002E-2</c:v>
                </c:pt>
                <c:pt idx="12">
                  <c:v>5.2999999999999999E-2</c:v>
                </c:pt>
                <c:pt idx="13">
                  <c:v>5.0999999999999997E-2</c:v>
                </c:pt>
                <c:pt idx="14">
                  <c:v>4.4999999999999998E-2</c:v>
                </c:pt>
                <c:pt idx="15">
                  <c:v>4.4000000000000004E-2</c:v>
                </c:pt>
                <c:pt idx="16">
                  <c:v>3.9E-2</c:v>
                </c:pt>
                <c:pt idx="17">
                  <c:v>0.16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0E-4414-BA18-CD2D0FC8C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4890752"/>
        <c:axId val="104892288"/>
      </c:lineChart>
      <c:catAx>
        <c:axId val="104890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4892288"/>
        <c:crosses val="autoZero"/>
        <c:auto val="1"/>
        <c:lblAlgn val="ctr"/>
        <c:lblOffset val="100"/>
        <c:noMultiLvlLbl val="0"/>
      </c:catAx>
      <c:valAx>
        <c:axId val="10489228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4890752"/>
        <c:crosses val="autoZero"/>
        <c:crossBetween val="between"/>
      </c:valAx>
      <c:spPr>
        <a:gradFill flip="none" rotWithShape="1">
          <a:gsLst>
            <a:gs pos="0">
              <a:schemeClr val="bg1">
                <a:lumMod val="85000"/>
              </a:schemeClr>
            </a:gs>
            <a:gs pos="49000">
              <a:schemeClr val="bg1">
                <a:lumMod val="9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</c:spPr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>
          <a:latin typeface="David" panose="020E0502060401010101" pitchFamily="34" charset="-79"/>
          <a:cs typeface="David" panose="020E0502060401010101" pitchFamily="34" charset="-79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גיליון1!$A$1</c:f>
              <c:strCache>
                <c:ptCount val="1"/>
                <c:pt idx="0">
                  <c:v>פתיחות</c:v>
                </c:pt>
              </c:strCache>
            </c:strRef>
          </c:tx>
          <c:marker>
            <c:symbol val="none"/>
          </c:marker>
          <c:cat>
            <c:numRef>
              <c:f>גיליון1!$C$2:$C$17</c:f>
              <c:numCache>
                <c:formatCode>General_)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גיליון1!$A$2:$A$17</c:f>
              <c:numCache>
                <c:formatCode>General_)</c:formatCode>
                <c:ptCount val="16"/>
                <c:pt idx="0">
                  <c:v>46876</c:v>
                </c:pt>
                <c:pt idx="1">
                  <c:v>48812</c:v>
                </c:pt>
                <c:pt idx="2">
                  <c:v>47819</c:v>
                </c:pt>
                <c:pt idx="3">
                  <c:v>46192</c:v>
                </c:pt>
                <c:pt idx="4">
                  <c:v>50362</c:v>
                </c:pt>
                <c:pt idx="5">
                  <c:v>50602</c:v>
                </c:pt>
                <c:pt idx="6">
                  <c:v>49107</c:v>
                </c:pt>
                <c:pt idx="7">
                  <c:v>50186</c:v>
                </c:pt>
                <c:pt idx="8">
                  <c:v>52349</c:v>
                </c:pt>
                <c:pt idx="9">
                  <c:v>53255</c:v>
                </c:pt>
                <c:pt idx="10">
                  <c:v>55227</c:v>
                </c:pt>
                <c:pt idx="11">
                  <c:v>57094</c:v>
                </c:pt>
                <c:pt idx="12">
                  <c:v>57072</c:v>
                </c:pt>
                <c:pt idx="13" formatCode="#,##0\ \ ;@\ \ ">
                  <c:v>58957</c:v>
                </c:pt>
                <c:pt idx="14">
                  <c:v>40000</c:v>
                </c:pt>
                <c:pt idx="15">
                  <c:v>30000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85-4357-A850-28CB499D74AE}"/>
            </c:ext>
          </c:extLst>
        </c:ser>
        <c:ser>
          <c:idx val="1"/>
          <c:order val="1"/>
          <c:tx>
            <c:strRef>
              <c:f>גיליון1!$B$1</c:f>
              <c:strCache>
                <c:ptCount val="1"/>
                <c:pt idx="0">
                  <c:v>סגירות</c:v>
                </c:pt>
              </c:strCache>
            </c:strRef>
          </c:tx>
          <c:marker>
            <c:symbol val="none"/>
          </c:marker>
          <c:cat>
            <c:numRef>
              <c:f>גיליון1!$C$2:$C$17</c:f>
              <c:numCache>
                <c:formatCode>General_)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גיליון1!$B$2:$B$17</c:f>
              <c:numCache>
                <c:formatCode>General_)</c:formatCode>
                <c:ptCount val="16"/>
                <c:pt idx="0">
                  <c:v>36944</c:v>
                </c:pt>
                <c:pt idx="1">
                  <c:v>38086</c:v>
                </c:pt>
                <c:pt idx="2">
                  <c:v>37144</c:v>
                </c:pt>
                <c:pt idx="3">
                  <c:v>37207</c:v>
                </c:pt>
                <c:pt idx="4">
                  <c:v>37875</c:v>
                </c:pt>
                <c:pt idx="5">
                  <c:v>38445</c:v>
                </c:pt>
                <c:pt idx="6">
                  <c:v>39023</c:v>
                </c:pt>
                <c:pt idx="7">
                  <c:v>41518</c:v>
                </c:pt>
                <c:pt idx="8">
                  <c:v>41897</c:v>
                </c:pt>
                <c:pt idx="9">
                  <c:v>39502</c:v>
                </c:pt>
                <c:pt idx="10">
                  <c:v>41739</c:v>
                </c:pt>
                <c:pt idx="11">
                  <c:v>43206</c:v>
                </c:pt>
                <c:pt idx="12">
                  <c:v>43793</c:v>
                </c:pt>
                <c:pt idx="13" formatCode="#,##0\ \ ;@\ \ ">
                  <c:v>44951</c:v>
                </c:pt>
                <c:pt idx="14">
                  <c:v>70000</c:v>
                </c:pt>
                <c:pt idx="15">
                  <c:v>90000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A85-4357-A850-28CB499D7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561920"/>
        <c:axId val="106563456"/>
      </c:lineChart>
      <c:catAx>
        <c:axId val="106561920"/>
        <c:scaling>
          <c:orientation val="minMax"/>
        </c:scaling>
        <c:delete val="0"/>
        <c:axPos val="b"/>
        <c:numFmt formatCode="General_)" sourceLinked="1"/>
        <c:majorTickMark val="out"/>
        <c:minorTickMark val="none"/>
        <c:tickLblPos val="nextTo"/>
        <c:crossAx val="106563456"/>
        <c:crosses val="autoZero"/>
        <c:auto val="1"/>
        <c:lblAlgn val="ctr"/>
        <c:lblOffset val="100"/>
        <c:noMultiLvlLbl val="0"/>
      </c:catAx>
      <c:valAx>
        <c:axId val="106563456"/>
        <c:scaling>
          <c:orientation val="minMax"/>
        </c:scaling>
        <c:delete val="0"/>
        <c:axPos val="l"/>
        <c:majorGridlines/>
        <c:numFmt formatCode="General_)" sourceLinked="1"/>
        <c:majorTickMark val="out"/>
        <c:minorTickMark val="none"/>
        <c:tickLblPos val="nextTo"/>
        <c:crossAx val="106561920"/>
        <c:crosses val="autoZero"/>
        <c:crossBetween val="between"/>
        <c:dispUnits>
          <c:builtInUnit val="thousands"/>
          <c:dispUnitsLbl/>
        </c:dispUnits>
      </c:valAx>
    </c:plotArea>
    <c:legend>
      <c:legendPos val="l"/>
      <c:layout>
        <c:manualLayout>
          <c:xMode val="edge"/>
          <c:yMode val="edge"/>
          <c:x val="1.3229166666666667E-2"/>
          <c:y val="0.45092884615384615"/>
          <c:w val="0.14820919602836657"/>
          <c:h val="0.2582491452991452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David" panose="020E0502060401010101" pitchFamily="34" charset="-79"/>
          <a:cs typeface="David" panose="020E0502060401010101" pitchFamily="34" charset="-79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4070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9447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489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1814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912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120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526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984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752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9679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4691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7FC74-818C-41BA-BBE4-63B5F81F2045}" type="datetimeFigureOut">
              <a:rPr lang="he-IL" smtClean="0"/>
              <a:t>ב'/חשון/תשפ"א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2766D-1791-4945-B173-9DACD98ADD9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347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האגודה הישראלית לחקר יחסי עבודה של האגודה 42 - מתכבדת להזמינך לכנס השנת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" name="AutoShape 6" descr="האגודה הישראלית לחקר יחסי עבודה של האגודה 42 - מתכבדת להזמינך לכנס השנת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7" name="AutoShape 8" descr="blob:https://web.whatsapp.com/6344d942-92a3-49be-a7bd-aa9a7763056c"/>
          <p:cNvSpPr>
            <a:spLocks noChangeAspect="1" noChangeArrowheads="1"/>
          </p:cNvSpPr>
          <p:nvPr/>
        </p:nvSpPr>
        <p:spPr bwMode="auto">
          <a:xfrm>
            <a:off x="9228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8" name="AutoShape 10" descr="blob:https://web.whatsapp.com/6344d942-92a3-49be-a7bd-aa9a7763056c"/>
          <p:cNvSpPr>
            <a:spLocks noChangeAspect="1" noChangeArrowheads="1"/>
          </p:cNvSpPr>
          <p:nvPr/>
        </p:nvSpPr>
        <p:spPr bwMode="auto">
          <a:xfrm>
            <a:off x="9380538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1036" name="Picture 12" descr="A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10" b="74560"/>
          <a:stretch/>
        </p:blipFill>
        <p:spPr bwMode="auto">
          <a:xfrm>
            <a:off x="1594256" y="5533840"/>
            <a:ext cx="3384377" cy="114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מלבן 9"/>
          <p:cNvSpPr/>
          <p:nvPr/>
        </p:nvSpPr>
        <p:spPr>
          <a:xfrm>
            <a:off x="0" y="-144463"/>
            <a:ext cx="9144000" cy="558968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23000">
                <a:schemeClr val="tx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980728"/>
            <a:ext cx="7200800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השינויים המהותיים ודרכי טיפול במשבר התעסוקה בישראל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3727" y="3829110"/>
            <a:ext cx="31165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22 אוקטובר, 2020</a:t>
            </a: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A3008579-C8EB-4E1C-8768-90E1432F6D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325" y="5369660"/>
            <a:ext cx="2158365" cy="1469957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45A183E-94CC-4FD8-A369-CD8C5FD8C25A}"/>
              </a:ext>
            </a:extLst>
          </p:cNvPr>
          <p:cNvSpPr txBox="1"/>
          <p:nvPr/>
        </p:nvSpPr>
        <p:spPr>
          <a:xfrm>
            <a:off x="3563888" y="4229220"/>
            <a:ext cx="2088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ד"ר רובי נתנזון</a:t>
            </a:r>
            <a:endPara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13" name="תמונה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10938"/>
            <a:ext cx="1367155" cy="787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27246"/>
            <a:ext cx="1681599" cy="139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65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5271011"/>
            <a:ext cx="8208912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000" dirty="0">
                <a:latin typeface="David" panose="020E0502060401010101" pitchFamily="34" charset="-79"/>
                <a:cs typeface="David" panose="020E0502060401010101" pitchFamily="34" charset="-79"/>
              </a:rPr>
              <a:t>מקור: עיבוד מרכז מאקרו לנתוני </a:t>
            </a:r>
            <a:r>
              <a:rPr lang="he-IL" sz="1000" dirty="0" err="1">
                <a:latin typeface="David" panose="020E0502060401010101" pitchFamily="34" charset="-79"/>
                <a:cs typeface="David" panose="020E0502060401010101" pitchFamily="34" charset="-79"/>
              </a:rPr>
              <a:t>הלמ"ס</a:t>
            </a:r>
            <a:r>
              <a:rPr lang="he-IL" sz="1000" dirty="0">
                <a:latin typeface="David" panose="020E0502060401010101" pitchFamily="34" charset="-79"/>
                <a:cs typeface="David" panose="020E0502060401010101" pitchFamily="34" charset="-79"/>
              </a:rPr>
              <a:t>, משרד האוצר, לשכת התעסוקה והערכות מרכז מאקרו</a:t>
            </a:r>
          </a:p>
        </p:txBody>
      </p:sp>
      <p:graphicFrame>
        <p:nvGraphicFramePr>
          <p:cNvPr id="10" name="תרשים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035885"/>
              </p:ext>
            </p:extLst>
          </p:nvPr>
        </p:nvGraphicFramePr>
        <p:xfrm>
          <a:off x="1043608" y="1142686"/>
          <a:ext cx="6984776" cy="403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מלבן 1"/>
          <p:cNvSpPr/>
          <p:nvPr/>
        </p:nvSpPr>
        <p:spPr>
          <a:xfrm>
            <a:off x="395536" y="18864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David" panose="020E0502060401010101" pitchFamily="34" charset="-79"/>
                <a:ea typeface="+mn-ea"/>
                <a:cs typeface="David" panose="020E0502060401010101" pitchFamily="34" charset="-79"/>
              </a:defRPr>
            </a:pPr>
            <a:r>
              <a:rPr lang="he-I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אחוז הנעדרים זמנית מעבודה בשל הקורונה מהמשתתפים בכוח העבודה - דו שבועי</a:t>
            </a:r>
          </a:p>
        </p:txBody>
      </p:sp>
      <p:sp>
        <p:nvSpPr>
          <p:cNvPr id="3" name="מלבן 2"/>
          <p:cNvSpPr/>
          <p:nvPr/>
        </p:nvSpPr>
        <p:spPr>
          <a:xfrm>
            <a:off x="395536" y="5536982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54% מכל העובדים שהושבתו בעקבות משבר הקורונה מגיעים מעסקים זעירים וקטנים (עצמאיים וחברות). כ-50% מהמושבתים משתייכים לששת הענפים שנפגעו בצורה הקשה ביותר מהמשבר (חינוך, שירותי מזון ומשקאות, שירותים של משקי בית, מכירה קמעונאית, תעשייה ומסחר סיטוני). </a:t>
            </a:r>
            <a:b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endParaRPr lang="en-US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351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תרשים 3"/>
          <p:cNvGraphicFramePr/>
          <p:nvPr>
            <p:extLst>
              <p:ext uri="{D42A27DB-BD31-4B8C-83A1-F6EECF244321}">
                <p14:modId xmlns:p14="http://schemas.microsoft.com/office/powerpoint/2010/main" val="482761096"/>
              </p:ext>
            </p:extLst>
          </p:nvPr>
        </p:nvGraphicFramePr>
        <p:xfrm>
          <a:off x="365559" y="836712"/>
          <a:ext cx="8136904" cy="438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11660" y="164376"/>
            <a:ext cx="61206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פתיחות מול סגירות עסקים 2006-2021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540" y="5292909"/>
            <a:ext cx="8208912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000" dirty="0">
                <a:latin typeface="David" panose="020E0502060401010101" pitchFamily="34" charset="-79"/>
                <a:cs typeface="David" panose="020E0502060401010101" pitchFamily="34" charset="-79"/>
              </a:rPr>
              <a:t>מקור: עיבוד מרכז מאקרו לנתוני מרכז המחקר והמידע של הכנס</a:t>
            </a:r>
          </a:p>
        </p:txBody>
      </p:sp>
      <p:sp>
        <p:nvSpPr>
          <p:cNvPr id="2" name="מלבן 1"/>
          <p:cNvSpPr/>
          <p:nvPr/>
        </p:nvSpPr>
        <p:spPr>
          <a:xfrm>
            <a:off x="287524" y="5525901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לפי התרחיש לעיל, בחישוב הגידול במספר העסקים הצפויים להיסגר אל מול הקיטון בעסקים שצפויים להיפתח, המשק הישראלי צפוי להיכנס לתקופה של אבטלה ממושכת שבחלקו ינבע מגירעון של מעל ל-65 אלף בתי עסק שהיו אמורים להעסיק עובדים בהתאם לצמיחה המהירה של האוכלוסייה בישראל</a:t>
            </a:r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0236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32560"/>
              </p:ext>
            </p:extLst>
          </p:nvPr>
        </p:nvGraphicFramePr>
        <p:xfrm>
          <a:off x="-1" y="1"/>
          <a:ext cx="9144000" cy="6857999"/>
        </p:xfrm>
        <a:graphic>
          <a:graphicData uri="http://schemas.openxmlformats.org/drawingml/2006/table">
            <a:tbl>
              <a:tblPr rtl="1" firstRow="1" firstCol="1" bandRow="1">
                <a:tableStyleId>{F5AB1C69-6EDB-4FF4-983F-18BD219EF322}</a:tableStyleId>
              </a:tblPr>
              <a:tblGrid>
                <a:gridCol w="129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7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6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8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5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74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02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02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1584">
                <a:tc gridSpan="10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פירוט התוכניות הכלכליות לפי צעדי התוכנית לשנת  2020 בלבד (מיליוני ש"ח)</a:t>
                      </a:r>
                      <a:endParaRPr 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148"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 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תכנון 2020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מרץ-אפריל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מאי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יוני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יולי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אוגוסט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אחוז ביצוע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148"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ביטחון סוציאלי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סיוע סוציאלי לעצמאיים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10,730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740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1,912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291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2,184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541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5,668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52.82%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345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צעדי אבטלה באמצעות ביטוח לאומי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10,221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800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660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1,980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4,240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41.48%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0739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תשלום לעובדים בחל"ת באמצעות ביטוח לאומי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12,000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920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2,356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2,474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1,237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-200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6,787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56.56%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2345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מענק לכל אזרח ומענק פסח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9,000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2,335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16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6423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8,774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97.49%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2345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עידוד תעסוקה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תוכניות הכשרה מקצועיות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275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0.00%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0F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2345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סיוע לעסקים - מענק עידוד תעסוקה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5,390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14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196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210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3.90%</a:t>
                      </a:r>
                      <a:endParaRPr lang="en-US" sz="1100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376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975526"/>
              </p:ext>
            </p:extLst>
          </p:nvPr>
        </p:nvGraphicFramePr>
        <p:xfrm>
          <a:off x="0" y="692697"/>
          <a:ext cx="9144000" cy="6165301"/>
        </p:xfrm>
        <a:graphic>
          <a:graphicData uri="http://schemas.openxmlformats.org/drawingml/2006/table">
            <a:tbl>
              <a:tblPr rtl="1" firstRow="1" firstCol="1" bandRow="1">
                <a:tableStyleId>{F5AB1C69-6EDB-4FF4-983F-18BD219EF322}</a:tableStyleId>
              </a:tblPr>
              <a:tblGrid>
                <a:gridCol w="2313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2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30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נושא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צעדים להתמודדות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עלות משוערת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939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משבר האבטלה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עידוד השקעות בהון פיזי להגברת פריון העבודה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28 מיליארד ₪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7759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השקעות בהון האנושי דרך הכשרות מקצועיות למניעת אבטלה כרונית.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7 מיליארד ₪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30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סיוע לעצמאיים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דמי אבטלה לעצמאיים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420 מיליון ₪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5939">
                <a:tc v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השתתפות המדינה דרך ביטוח לאומי, בעלות ימי הבידוד של עובדים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השקעה של עד 2.9 מיליארד ₪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82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סיוע לסקטורים שנפגעו במיוחד 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(חינוך, בידור, תרבות ופנאי, אירוח ומזון, תיירות)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פטור ממס </a:t>
                      </a:r>
                    </a:p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קיזוז הפסדים מרווחים בשנים קודמות </a:t>
                      </a:r>
                    </a:p>
                    <a:p>
                      <a:pPr marL="171450" indent="-17145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פחת מואץ ושינוי הרחבות ההגדרות העוסק הפטור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בהתאם להגדרת הסקטורים הזכאים לסיוע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022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סה"כ: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000" dirty="0">
                        <a:effectLst/>
                        <a:latin typeface="Trebuchet MS"/>
                        <a:ea typeface="Trebuchet MS"/>
                        <a:cs typeface="Gisha"/>
                      </a:endParaRPr>
                    </a:p>
                  </a:txBody>
                  <a:tcPr marL="61046" marR="6104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400" b="1" dirty="0">
                          <a:effectLst/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40-45 מיליארד ש"ח</a:t>
                      </a:r>
                      <a:endParaRPr lang="en-US" sz="1100" b="1" dirty="0">
                        <a:effectLst/>
                        <a:latin typeface="David" panose="020E0502060401010101" pitchFamily="34" charset="-79"/>
                        <a:ea typeface="Trebuchet MS"/>
                        <a:cs typeface="David" panose="020E0502060401010101" pitchFamily="34" charset="-79"/>
                      </a:endParaRPr>
                    </a:p>
                  </a:txBody>
                  <a:tcPr marL="61046" marR="610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מלבן 2"/>
          <p:cNvSpPr/>
          <p:nvPr/>
        </p:nvSpPr>
        <p:spPr>
          <a:xfrm>
            <a:off x="467544" y="11663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David" panose="020E0502060401010101" pitchFamily="34" charset="-79"/>
                <a:ea typeface="+mn-ea"/>
                <a:cs typeface="David" panose="020E0502060401010101" pitchFamily="34" charset="-79"/>
              </a:defRPr>
            </a:pPr>
            <a:r>
              <a:rPr lang="he-I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צעדים נדרשים להתמודדות עם משבר האבטלה</a:t>
            </a:r>
          </a:p>
        </p:txBody>
      </p:sp>
    </p:spTree>
    <p:extLst>
      <p:ext uri="{BB962C8B-B14F-4D97-AF65-F5344CB8AC3E}">
        <p14:creationId xmlns:p14="http://schemas.microsoft.com/office/powerpoint/2010/main" val="421914523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363</Words>
  <Application>Microsoft Office PowerPoint</Application>
  <PresentationFormat>On-screen Show (4:3)</PresentationFormat>
  <Paragraphs>97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David</vt:lpstr>
      <vt:lpstr>Narkisim</vt:lpstr>
      <vt:lpstr>Wingdings</vt:lpstr>
      <vt:lpstr>ערכת נושא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yotam rechnitz</dc:creator>
  <cp:lastModifiedBy>Roby Nathanson</cp:lastModifiedBy>
  <cp:revision>16</cp:revision>
  <dcterms:created xsi:type="dcterms:W3CDTF">2020-10-19T13:52:07Z</dcterms:created>
  <dcterms:modified xsi:type="dcterms:W3CDTF">2020-10-20T10:32:09Z</dcterms:modified>
</cp:coreProperties>
</file>