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48" r:id="rId1"/>
  </p:sldMasterIdLst>
  <p:notesMasterIdLst>
    <p:notesMasterId r:id="rId12"/>
  </p:notesMasterIdLst>
  <p:sldIdLst>
    <p:sldId id="521" r:id="rId2"/>
    <p:sldId id="520" r:id="rId3"/>
    <p:sldId id="441" r:id="rId4"/>
    <p:sldId id="473" r:id="rId5"/>
    <p:sldId id="474" r:id="rId6"/>
    <p:sldId id="478" r:id="rId7"/>
    <p:sldId id="477" r:id="rId8"/>
    <p:sldId id="472" r:id="rId9"/>
    <p:sldId id="522" r:id="rId10"/>
    <p:sldId id="266" r:id="rId11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Arno Pro Smbd" panose="02020702050506020403" charset="0"/>
      <p:bold r:id="rId17"/>
      <p:boldItalic r:id="rId18"/>
    </p:embeddedFont>
    <p:embeddedFont>
      <p:font typeface="Almoni DL AAA" panose="020B0500000000020004" charset="-79"/>
      <p:regular r:id="rId19"/>
      <p:bold r:id="rId20"/>
    </p:embeddedFont>
    <p:embeddedFont>
      <p:font typeface="Almoni Tzar AAA" panose="020B0506020202020204" charset="-79"/>
      <p:regular r:id="rId21"/>
      <p:bold r:id="rId22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F37E9EE-5E92-417A-B3E2-B53FB2001A5A}">
          <p14:sldIdLst>
            <p14:sldId id="521"/>
            <p14:sldId id="520"/>
            <p14:sldId id="441"/>
            <p14:sldId id="473"/>
            <p14:sldId id="474"/>
            <p14:sldId id="478"/>
            <p14:sldId id="477"/>
            <p14:sldId id="472"/>
            <p14:sldId id="522"/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1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2E75B6"/>
    <a:srgbClr val="9DC3E6"/>
    <a:srgbClr val="1792D1"/>
    <a:srgbClr val="F48569"/>
    <a:srgbClr val="444EA0"/>
    <a:srgbClr val="FCB833"/>
    <a:srgbClr val="CF7C66"/>
    <a:srgbClr val="3D479D"/>
    <a:srgbClr val="F47D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סגנון ביניים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סגנון בהיר 1 - הדגשה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סגנון בהיר 1 - הדגשה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סגנון בהיר 1 - הדגשה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סגנון ערכת נושא 1 - הדגשה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סגנון בהיר 3 - הדגשה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606" autoAdjust="0"/>
    <p:restoredTop sz="87365" autoAdjust="0"/>
  </p:normalViewPr>
  <p:slideViewPr>
    <p:cSldViewPr snapToGrid="0">
      <p:cViewPr varScale="1">
        <p:scale>
          <a:sx n="97" d="100"/>
          <a:sy n="97" d="100"/>
        </p:scale>
        <p:origin x="732" y="84"/>
      </p:cViewPr>
      <p:guideLst>
        <p:guide orient="horz" pos="2818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1171DEF-F4D9-4AF8-B299-D3782419027A}" type="datetimeFigureOut">
              <a:rPr lang="he-IL" smtClean="0"/>
              <a:pPr/>
              <a:t>י"ז/חשון/תשפ"א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9549BD5-5E79-4BAA-9A69-0F96AD18AEA2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25202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49BD5-5E79-4BAA-9A69-0F96AD18AEA2}" type="slidenum">
              <a:rPr lang="he-IL" smtClean="0"/>
              <a:pPr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97775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תקופת העמימות – לפני סגר</a:t>
            </a:r>
          </a:p>
          <a:p>
            <a:r>
              <a:rPr lang="he-IL" dirty="0" smtClean="0"/>
              <a:t>תו סגול – עומד במבחן היציבות</a:t>
            </a:r>
          </a:p>
          <a:p>
            <a:endParaRPr lang="he-IL" dirty="0" smtClean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49BD5-5E79-4BAA-9A69-0F96AD18AEA2}" type="slidenum">
              <a:rPr lang="he-IL" smtClean="0"/>
              <a:pPr/>
              <a:t>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91638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49BD5-5E79-4BAA-9A69-0F96AD18AEA2}" type="slidenum">
              <a:rPr lang="he-IL" smtClean="0"/>
              <a:pPr/>
              <a:t>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52307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he-IL" baseline="0" dirty="0" smtClean="0"/>
          </a:p>
          <a:p>
            <a:pPr marL="685800" lvl="1" indent="-228600">
              <a:buAutoNum type="arabicPeriod"/>
            </a:pPr>
            <a:endParaRPr lang="he-IL" baseline="0" dirty="0" smtClean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49BD5-5E79-4BAA-9A69-0F96AD18AEA2}" type="slidenum">
              <a:rPr lang="he-IL" smtClean="0"/>
              <a:pPr/>
              <a:t>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65453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49BD5-5E79-4BAA-9A69-0F96AD18AEA2}" type="slidenum">
              <a:rPr lang="he-IL" smtClean="0"/>
              <a:pPr/>
              <a:t>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4265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הדוגמאות הן בשקופית הבאה</a:t>
            </a:r>
            <a:endParaRPr lang="en-US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49BD5-5E79-4BAA-9A69-0F96AD18AEA2}" type="slidenum">
              <a:rPr lang="he-IL" smtClean="0"/>
              <a:pPr/>
              <a:t>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29381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להוסיף הסכמות ושיח מאוזן</a:t>
            </a:r>
            <a:endParaRPr lang="en-US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49BD5-5E79-4BAA-9A69-0F96AD18AEA2}" type="slidenum">
              <a:rPr lang="he-IL" smtClean="0"/>
              <a:pPr/>
              <a:t>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55594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להוסיף הסכמות ושיח מאוזן</a:t>
            </a:r>
            <a:endParaRPr lang="en-US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49BD5-5E79-4BAA-9A69-0F96AD18AEA2}" type="slidenum">
              <a:rPr lang="he-IL" smtClean="0"/>
              <a:pPr/>
              <a:t>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79479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9741-90DE-49DD-ACD1-986CC3851D79}" type="datetimeFigureOut">
              <a:rPr lang="he-IL" smtClean="0"/>
              <a:pPr/>
              <a:t>י"ז/חשון/תשפ"א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66E3-247C-4B43-A59E-E0E4480DB083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7" name="Freeform 6"/>
          <p:cNvSpPr/>
          <p:nvPr userDrawn="1"/>
        </p:nvSpPr>
        <p:spPr>
          <a:xfrm>
            <a:off x="2152891" y="127322"/>
            <a:ext cx="3136739" cy="787078"/>
          </a:xfrm>
          <a:custGeom>
            <a:avLst/>
            <a:gdLst>
              <a:gd name="connsiteX0" fmla="*/ 3136739 w 3136739"/>
              <a:gd name="connsiteY0" fmla="*/ 0 h 787078"/>
              <a:gd name="connsiteX1" fmla="*/ 2882096 w 3136739"/>
              <a:gd name="connsiteY1" fmla="*/ 590308 h 787078"/>
              <a:gd name="connsiteX2" fmla="*/ 2812648 w 3136739"/>
              <a:gd name="connsiteY2" fmla="*/ 439837 h 787078"/>
              <a:gd name="connsiteX3" fmla="*/ 2534856 w 3136739"/>
              <a:gd name="connsiteY3" fmla="*/ 717630 h 787078"/>
              <a:gd name="connsiteX4" fmla="*/ 2060294 w 3136739"/>
              <a:gd name="connsiteY4" fmla="*/ 740779 h 787078"/>
              <a:gd name="connsiteX5" fmla="*/ 1238491 w 3136739"/>
              <a:gd name="connsiteY5" fmla="*/ 740779 h 787078"/>
              <a:gd name="connsiteX6" fmla="*/ 11575 w 3136739"/>
              <a:gd name="connsiteY6" fmla="*/ 787078 h 787078"/>
              <a:gd name="connsiteX7" fmla="*/ 0 w 3136739"/>
              <a:gd name="connsiteY7" fmla="*/ 34724 h 787078"/>
              <a:gd name="connsiteX8" fmla="*/ 3136739 w 3136739"/>
              <a:gd name="connsiteY8" fmla="*/ 0 h 78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6739" h="787078">
                <a:moveTo>
                  <a:pt x="3136739" y="0"/>
                </a:moveTo>
                <a:lnTo>
                  <a:pt x="2882096" y="590308"/>
                </a:lnTo>
                <a:lnTo>
                  <a:pt x="2812648" y="439837"/>
                </a:lnTo>
                <a:lnTo>
                  <a:pt x="2534856" y="717630"/>
                </a:lnTo>
                <a:lnTo>
                  <a:pt x="2060294" y="740779"/>
                </a:lnTo>
                <a:lnTo>
                  <a:pt x="1238491" y="740779"/>
                </a:lnTo>
                <a:lnTo>
                  <a:pt x="11575" y="787078"/>
                </a:lnTo>
                <a:lnTo>
                  <a:pt x="0" y="34724"/>
                </a:lnTo>
                <a:lnTo>
                  <a:pt x="3136739" y="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" name="Freeform 7"/>
          <p:cNvSpPr/>
          <p:nvPr userDrawn="1"/>
        </p:nvSpPr>
        <p:spPr>
          <a:xfrm>
            <a:off x="2170910" y="23813"/>
            <a:ext cx="3136739" cy="787078"/>
          </a:xfrm>
          <a:custGeom>
            <a:avLst/>
            <a:gdLst>
              <a:gd name="connsiteX0" fmla="*/ 3136739 w 3136739"/>
              <a:gd name="connsiteY0" fmla="*/ 0 h 787078"/>
              <a:gd name="connsiteX1" fmla="*/ 2882096 w 3136739"/>
              <a:gd name="connsiteY1" fmla="*/ 590308 h 787078"/>
              <a:gd name="connsiteX2" fmla="*/ 2812648 w 3136739"/>
              <a:gd name="connsiteY2" fmla="*/ 439837 h 787078"/>
              <a:gd name="connsiteX3" fmla="*/ 2534856 w 3136739"/>
              <a:gd name="connsiteY3" fmla="*/ 717630 h 787078"/>
              <a:gd name="connsiteX4" fmla="*/ 2060294 w 3136739"/>
              <a:gd name="connsiteY4" fmla="*/ 740779 h 787078"/>
              <a:gd name="connsiteX5" fmla="*/ 1238491 w 3136739"/>
              <a:gd name="connsiteY5" fmla="*/ 740779 h 787078"/>
              <a:gd name="connsiteX6" fmla="*/ 11575 w 3136739"/>
              <a:gd name="connsiteY6" fmla="*/ 787078 h 787078"/>
              <a:gd name="connsiteX7" fmla="*/ 0 w 3136739"/>
              <a:gd name="connsiteY7" fmla="*/ 34724 h 787078"/>
              <a:gd name="connsiteX8" fmla="*/ 3136739 w 3136739"/>
              <a:gd name="connsiteY8" fmla="*/ 0 h 78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6739" h="787078">
                <a:moveTo>
                  <a:pt x="3136739" y="0"/>
                </a:moveTo>
                <a:lnTo>
                  <a:pt x="2882096" y="590308"/>
                </a:lnTo>
                <a:lnTo>
                  <a:pt x="2812648" y="439837"/>
                </a:lnTo>
                <a:lnTo>
                  <a:pt x="2534856" y="717630"/>
                </a:lnTo>
                <a:lnTo>
                  <a:pt x="2060294" y="740779"/>
                </a:lnTo>
                <a:lnTo>
                  <a:pt x="1238491" y="740779"/>
                </a:lnTo>
                <a:lnTo>
                  <a:pt x="11575" y="787078"/>
                </a:lnTo>
                <a:lnTo>
                  <a:pt x="0" y="34724"/>
                </a:lnTo>
                <a:lnTo>
                  <a:pt x="3136739" y="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839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2110162" y="1342393"/>
            <a:ext cx="3136739" cy="787078"/>
          </a:xfrm>
          <a:custGeom>
            <a:avLst/>
            <a:gdLst>
              <a:gd name="connsiteX0" fmla="*/ 3136739 w 3136739"/>
              <a:gd name="connsiteY0" fmla="*/ 0 h 787078"/>
              <a:gd name="connsiteX1" fmla="*/ 2882096 w 3136739"/>
              <a:gd name="connsiteY1" fmla="*/ 590308 h 787078"/>
              <a:gd name="connsiteX2" fmla="*/ 2812648 w 3136739"/>
              <a:gd name="connsiteY2" fmla="*/ 439837 h 787078"/>
              <a:gd name="connsiteX3" fmla="*/ 2534856 w 3136739"/>
              <a:gd name="connsiteY3" fmla="*/ 717630 h 787078"/>
              <a:gd name="connsiteX4" fmla="*/ 2060294 w 3136739"/>
              <a:gd name="connsiteY4" fmla="*/ 740779 h 787078"/>
              <a:gd name="connsiteX5" fmla="*/ 1238491 w 3136739"/>
              <a:gd name="connsiteY5" fmla="*/ 740779 h 787078"/>
              <a:gd name="connsiteX6" fmla="*/ 11575 w 3136739"/>
              <a:gd name="connsiteY6" fmla="*/ 787078 h 787078"/>
              <a:gd name="connsiteX7" fmla="*/ 0 w 3136739"/>
              <a:gd name="connsiteY7" fmla="*/ 34724 h 787078"/>
              <a:gd name="connsiteX8" fmla="*/ 3136739 w 3136739"/>
              <a:gd name="connsiteY8" fmla="*/ 0 h 78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6739" h="787078">
                <a:moveTo>
                  <a:pt x="3136739" y="0"/>
                </a:moveTo>
                <a:lnTo>
                  <a:pt x="2882096" y="590308"/>
                </a:lnTo>
                <a:lnTo>
                  <a:pt x="2812648" y="439837"/>
                </a:lnTo>
                <a:lnTo>
                  <a:pt x="2534856" y="717630"/>
                </a:lnTo>
                <a:lnTo>
                  <a:pt x="2060294" y="740779"/>
                </a:lnTo>
                <a:lnTo>
                  <a:pt x="1238491" y="740779"/>
                </a:lnTo>
                <a:lnTo>
                  <a:pt x="11575" y="787078"/>
                </a:lnTo>
                <a:lnTo>
                  <a:pt x="0" y="34724"/>
                </a:lnTo>
                <a:lnTo>
                  <a:pt x="3136739" y="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60326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lmoni DL AAA" panose="020B0500000000020004" pitchFamily="34" charset="-79"/>
                <a:cs typeface="Almoni DL AAA" panose="020B0500000000020004" pitchFamily="34" charset="-79"/>
              </a:defRPr>
            </a:lvl1pPr>
          </a:lstStyle>
          <a:p>
            <a:r>
              <a:rPr lang="he-IL" dirty="0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9741-90DE-49DD-ACD1-986CC3851D79}" type="datetimeFigureOut">
              <a:rPr lang="he-IL" smtClean="0"/>
              <a:pPr/>
              <a:t>י"ז/חשון/תשפ"א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66E3-247C-4B43-A59E-E0E4480DB083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90083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9741-90DE-49DD-ACD1-986CC3851D79}" type="datetimeFigureOut">
              <a:rPr lang="he-IL" smtClean="0"/>
              <a:pPr/>
              <a:t>י"ז/חשון/תשפ"א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66E3-247C-4B43-A59E-E0E4480DB083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08842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-59990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9741-90DE-49DD-ACD1-986CC3851D79}" type="datetimeFigureOut">
              <a:rPr lang="he-IL" smtClean="0"/>
              <a:pPr/>
              <a:t>י"ז/חשון/תשפ"א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66E3-247C-4B43-A59E-E0E4480DB083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81505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9741-90DE-49DD-ACD1-986CC3851D79}" type="datetimeFigureOut">
              <a:rPr lang="he-IL" smtClean="0"/>
              <a:pPr/>
              <a:t>י"ז/חשון/תשפ"א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66E3-247C-4B43-A59E-E0E4480DB083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81427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-59990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he-IL" dirty="0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9741-90DE-49DD-ACD1-986CC3851D79}" type="datetimeFigureOut">
              <a:rPr lang="he-IL" smtClean="0"/>
              <a:pPr/>
              <a:t>י"ז/חשון/תשפ"א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66E3-247C-4B43-A59E-E0E4480DB083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3117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9741-90DE-49DD-ACD1-986CC3851D79}" type="datetimeFigureOut">
              <a:rPr lang="he-IL" smtClean="0"/>
              <a:pPr/>
              <a:t>י"ז/חשון/תשפ"א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566E3-247C-4B43-A59E-E0E4480DB083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20909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dirty="0"/>
              <a:t>ערוך סגנונות טקסט של תבנית בסיס</a:t>
            </a:r>
          </a:p>
          <a:p>
            <a:pPr lvl="1"/>
            <a:r>
              <a:rPr lang="he-IL" dirty="0"/>
              <a:t>רמה שניה</a:t>
            </a:r>
          </a:p>
          <a:p>
            <a:pPr lvl="2"/>
            <a:r>
              <a:rPr lang="he-IL" dirty="0"/>
              <a:t>רמה שלישית</a:t>
            </a:r>
          </a:p>
          <a:p>
            <a:pPr lvl="3"/>
            <a:r>
              <a:rPr lang="he-IL" dirty="0"/>
              <a:t>רמה רביעית</a:t>
            </a:r>
          </a:p>
          <a:p>
            <a:pPr lvl="4"/>
            <a:r>
              <a:rPr lang="he-IL" dirty="0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49741-90DE-49DD-ACD1-986CC3851D79}" type="datetimeFigureOut">
              <a:rPr lang="he-IL" smtClean="0"/>
              <a:pPr/>
              <a:t>י"ז/חשון/תשפ"א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566E3-247C-4B43-A59E-E0E4480DB083}" type="slidenum">
              <a:rPr lang="he-IL" smtClean="0"/>
              <a:pPr/>
              <a:t>‹#›</a:t>
            </a:fld>
            <a:endParaRPr lang="he-IL"/>
          </a:p>
        </p:txBody>
      </p:sp>
      <p:sp>
        <p:nvSpPr>
          <p:cNvPr id="7" name="אליפסה 6"/>
          <p:cNvSpPr/>
          <p:nvPr userDrawn="1"/>
        </p:nvSpPr>
        <p:spPr>
          <a:xfrm>
            <a:off x="298004" y="6438900"/>
            <a:ext cx="282575" cy="282575"/>
          </a:xfrm>
          <a:prstGeom prst="ellipse">
            <a:avLst/>
          </a:prstGeom>
          <a:solidFill>
            <a:srgbClr val="F89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" name="מחבר ישר 7"/>
          <p:cNvCxnSpPr/>
          <p:nvPr userDrawn="1"/>
        </p:nvCxnSpPr>
        <p:spPr>
          <a:xfrm flipH="1">
            <a:off x="371475" y="6581775"/>
            <a:ext cx="11420475" cy="0"/>
          </a:xfrm>
          <a:prstGeom prst="line">
            <a:avLst/>
          </a:prstGeom>
          <a:ln>
            <a:solidFill>
              <a:srgbClr val="F894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97296" y="6438512"/>
            <a:ext cx="367408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fld id="{B02A2FDD-39A5-458E-B71C-8AF939273033}" type="slidenum">
              <a:rPr lang="he-IL" sz="1200" b="1" smtClean="0"/>
              <a:pPr/>
              <a:t>‹#›</a:t>
            </a:fld>
            <a:endParaRPr lang="he-IL" sz="1200" b="1" dirty="0"/>
          </a:p>
        </p:txBody>
      </p:sp>
      <p:pic>
        <p:nvPicPr>
          <p:cNvPr id="2" name="תמונה 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1" y="0"/>
            <a:ext cx="12169465" cy="6858000"/>
          </a:xfrm>
          <a:prstGeom prst="rect">
            <a:avLst/>
          </a:prstGeom>
        </p:spPr>
      </p:pic>
      <p:sp>
        <p:nvSpPr>
          <p:cNvPr id="11" name="Freeform 10"/>
          <p:cNvSpPr/>
          <p:nvPr userDrawn="1"/>
        </p:nvSpPr>
        <p:spPr>
          <a:xfrm>
            <a:off x="2152891" y="127322"/>
            <a:ext cx="3136739" cy="787078"/>
          </a:xfrm>
          <a:custGeom>
            <a:avLst/>
            <a:gdLst>
              <a:gd name="connsiteX0" fmla="*/ 3136739 w 3136739"/>
              <a:gd name="connsiteY0" fmla="*/ 0 h 787078"/>
              <a:gd name="connsiteX1" fmla="*/ 2882096 w 3136739"/>
              <a:gd name="connsiteY1" fmla="*/ 590308 h 787078"/>
              <a:gd name="connsiteX2" fmla="*/ 2812648 w 3136739"/>
              <a:gd name="connsiteY2" fmla="*/ 439837 h 787078"/>
              <a:gd name="connsiteX3" fmla="*/ 2534856 w 3136739"/>
              <a:gd name="connsiteY3" fmla="*/ 717630 h 787078"/>
              <a:gd name="connsiteX4" fmla="*/ 2060294 w 3136739"/>
              <a:gd name="connsiteY4" fmla="*/ 740779 h 787078"/>
              <a:gd name="connsiteX5" fmla="*/ 1238491 w 3136739"/>
              <a:gd name="connsiteY5" fmla="*/ 740779 h 787078"/>
              <a:gd name="connsiteX6" fmla="*/ 11575 w 3136739"/>
              <a:gd name="connsiteY6" fmla="*/ 787078 h 787078"/>
              <a:gd name="connsiteX7" fmla="*/ 0 w 3136739"/>
              <a:gd name="connsiteY7" fmla="*/ 34724 h 787078"/>
              <a:gd name="connsiteX8" fmla="*/ 3136739 w 3136739"/>
              <a:gd name="connsiteY8" fmla="*/ 0 h 78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6739" h="787078">
                <a:moveTo>
                  <a:pt x="3136739" y="0"/>
                </a:moveTo>
                <a:lnTo>
                  <a:pt x="2882096" y="590308"/>
                </a:lnTo>
                <a:lnTo>
                  <a:pt x="2812648" y="439837"/>
                </a:lnTo>
                <a:lnTo>
                  <a:pt x="2534856" y="717630"/>
                </a:lnTo>
                <a:lnTo>
                  <a:pt x="2060294" y="740779"/>
                </a:lnTo>
                <a:lnTo>
                  <a:pt x="1238491" y="740779"/>
                </a:lnTo>
                <a:lnTo>
                  <a:pt x="11575" y="787078"/>
                </a:lnTo>
                <a:lnTo>
                  <a:pt x="0" y="34724"/>
                </a:lnTo>
                <a:lnTo>
                  <a:pt x="3136739" y="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6" t="18643" b="14654"/>
          <a:stretch/>
        </p:blipFill>
        <p:spPr>
          <a:xfrm>
            <a:off x="1062000" y="0"/>
            <a:ext cx="22956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0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Arno Pro Smbd" panose="02020702050506020403" pitchFamily="18" charset="0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pn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" y="0"/>
            <a:ext cx="12169463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538204-675B-46EC-8B26-9F173A261D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947" y="0"/>
            <a:ext cx="6858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66825" y="1369359"/>
            <a:ext cx="4354045" cy="23263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4000" dirty="0">
              <a:solidFill>
                <a:schemeClr val="tx1"/>
              </a:solidFill>
            </a:endParaRPr>
          </a:p>
        </p:txBody>
      </p:sp>
      <p:sp>
        <p:nvSpPr>
          <p:cNvPr id="2" name="מלבן 1"/>
          <p:cNvSpPr/>
          <p:nvPr/>
        </p:nvSpPr>
        <p:spPr>
          <a:xfrm>
            <a:off x="2904565" y="439271"/>
            <a:ext cx="2241176" cy="1055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486" y="577000"/>
            <a:ext cx="2951911" cy="1580386"/>
          </a:xfrm>
          <a:prstGeom prst="rect">
            <a:avLst/>
          </a:prstGeom>
        </p:spPr>
      </p:pic>
      <p:sp>
        <p:nvSpPr>
          <p:cNvPr id="8" name="מלבן 7"/>
          <p:cNvSpPr/>
          <p:nvPr/>
        </p:nvSpPr>
        <p:spPr>
          <a:xfrm>
            <a:off x="6289029" y="2779450"/>
            <a:ext cx="600635" cy="591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Rectangle 6"/>
          <p:cNvSpPr/>
          <p:nvPr/>
        </p:nvSpPr>
        <p:spPr>
          <a:xfrm>
            <a:off x="438897" y="1832237"/>
            <a:ext cx="6493397" cy="15388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e-IL" sz="5400" b="1" dirty="0" smtClean="0">
                <a:ln w="0"/>
                <a:solidFill>
                  <a:srgbClr val="01364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moni Tzar AAA" panose="020B0506020202020204" charset="-79"/>
                <a:cs typeface="Almoni Tzar AAA" panose="020B0506020202020204" charset="-79"/>
              </a:rPr>
              <a:t>משבר הקורונה </a:t>
            </a:r>
          </a:p>
          <a:p>
            <a:r>
              <a:rPr lang="he-IL" sz="4000" dirty="0" smtClean="0">
                <a:ln w="0"/>
                <a:solidFill>
                  <a:srgbClr val="75428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moni Tzar AAA" panose="020B0506020202020204" charset="-79"/>
                <a:cs typeface="Almoni Tzar AAA" panose="020B0506020202020204" charset="-79"/>
              </a:rPr>
              <a:t>דרכי התמודדות במגזר הציבורי</a:t>
            </a:r>
            <a:endParaRPr lang="he-IL" sz="4000" dirty="0">
              <a:ln w="0"/>
              <a:solidFill>
                <a:srgbClr val="75428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lmoni Tzar AAA" panose="020B0506020202020204" charset="-79"/>
              <a:cs typeface="Almoni Tzar AAA" panose="020B050602020202020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52172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7" y="0"/>
            <a:ext cx="121694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211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hy Customer Success is the Driving Engine for Growth: Overvi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4" y="5176645"/>
            <a:ext cx="2532822" cy="164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472518" y="179295"/>
            <a:ext cx="5459505" cy="582706"/>
          </a:xfrm>
        </p:spPr>
        <p:txBody>
          <a:bodyPr/>
          <a:lstStyle/>
          <a:p>
            <a:r>
              <a:rPr lang="he-IL" sz="4800" dirty="0" smtClean="0">
                <a:solidFill>
                  <a:schemeClr val="bg1"/>
                </a:solidFill>
              </a:rPr>
              <a:t>התפתחות ההסכמים</a:t>
            </a:r>
            <a:endParaRPr lang="he-IL" sz="4800" dirty="0">
              <a:solidFill>
                <a:schemeClr val="bg1"/>
              </a:solidFill>
            </a:endParaRPr>
          </a:p>
        </p:txBody>
      </p:sp>
      <p:sp>
        <p:nvSpPr>
          <p:cNvPr id="3" name="מלבן 2"/>
          <p:cNvSpPr/>
          <p:nvPr/>
        </p:nvSpPr>
        <p:spPr>
          <a:xfrm>
            <a:off x="9122475" y="4066408"/>
            <a:ext cx="2480247" cy="65793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תקופת העמימות</a:t>
            </a:r>
            <a:endParaRPr lang="he-IL" sz="2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29" name="מלבן 28"/>
          <p:cNvSpPr/>
          <p:nvPr/>
        </p:nvSpPr>
        <p:spPr>
          <a:xfrm>
            <a:off x="6419392" y="2812788"/>
            <a:ext cx="261161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הסכם יציאה לחופשה</a:t>
            </a:r>
          </a:p>
          <a:p>
            <a:pPr algn="ctr"/>
            <a:r>
              <a:rPr lang="he-IL" sz="2400" cap="none" spc="0" dirty="0" smtClean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חיוני / עובד רגיל</a:t>
            </a:r>
          </a:p>
          <a:p>
            <a:pPr algn="ctr"/>
            <a:r>
              <a:rPr lang="he-IL" sz="2400" cap="none" spc="0" dirty="0" smtClean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הגבלת שיעור עובדים</a:t>
            </a:r>
          </a:p>
        </p:txBody>
      </p:sp>
      <p:sp>
        <p:nvSpPr>
          <p:cNvPr id="30" name="מלבן 29"/>
          <p:cNvSpPr/>
          <p:nvPr/>
        </p:nvSpPr>
        <p:spPr>
          <a:xfrm>
            <a:off x="3431135" y="2337351"/>
            <a:ext cx="318683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הסכם המשך יציאה </a:t>
            </a:r>
            <a:r>
              <a:rPr lang="he-IL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לחופשה</a:t>
            </a:r>
            <a:endParaRPr lang="he-IL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he-IL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מודל  50% </a:t>
            </a:r>
            <a:r>
              <a:rPr lang="he-IL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- 50%</a:t>
            </a:r>
            <a:endParaRPr lang="he-IL" sz="2400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1" name="מלבן 30"/>
          <p:cNvSpPr/>
          <p:nvPr/>
        </p:nvSpPr>
        <p:spPr>
          <a:xfrm>
            <a:off x="1051658" y="1688477"/>
            <a:ext cx="246894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הסכם שגרת חירום</a:t>
            </a:r>
          </a:p>
          <a:p>
            <a:pPr algn="ctr"/>
            <a:r>
              <a:rPr lang="he-IL" sz="2400" cap="none" spc="0" dirty="0" smtClean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תו סגול</a:t>
            </a:r>
          </a:p>
          <a:p>
            <a:pPr algn="ctr"/>
            <a:r>
              <a:rPr lang="he-IL" sz="2400" dirty="0" smtClean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כחצי שנה עם המודל</a:t>
            </a:r>
            <a:endParaRPr lang="he-IL" sz="2400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" name="מלבן מעוגל 3"/>
          <p:cNvSpPr/>
          <p:nvPr/>
        </p:nvSpPr>
        <p:spPr>
          <a:xfrm>
            <a:off x="9031004" y="4572640"/>
            <a:ext cx="2663190" cy="60296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 smtClean="0"/>
              <a:t>תחילת – אמצע מרץ</a:t>
            </a:r>
            <a:endParaRPr lang="en-US" b="1" dirty="0"/>
          </a:p>
        </p:txBody>
      </p:sp>
      <p:sp>
        <p:nvSpPr>
          <p:cNvPr id="18" name="מלבן מעוגל 17"/>
          <p:cNvSpPr/>
          <p:nvPr/>
        </p:nvSpPr>
        <p:spPr>
          <a:xfrm>
            <a:off x="6338848" y="4056556"/>
            <a:ext cx="2663190" cy="6029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 smtClean="0"/>
              <a:t>אמצע מרץ – סוף פסח</a:t>
            </a:r>
            <a:endParaRPr lang="en-US" b="1" dirty="0"/>
          </a:p>
        </p:txBody>
      </p:sp>
      <p:sp>
        <p:nvSpPr>
          <p:cNvPr id="19" name="מלבן מעוגל 18"/>
          <p:cNvSpPr/>
          <p:nvPr/>
        </p:nvSpPr>
        <p:spPr>
          <a:xfrm>
            <a:off x="3646692" y="3540471"/>
            <a:ext cx="2663190" cy="602961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 smtClean="0"/>
              <a:t>סוף פסח – סוף אפריל</a:t>
            </a:r>
            <a:endParaRPr lang="en-US" b="1" dirty="0"/>
          </a:p>
        </p:txBody>
      </p:sp>
      <p:sp>
        <p:nvSpPr>
          <p:cNvPr id="20" name="מלבן מעוגל 19"/>
          <p:cNvSpPr/>
          <p:nvPr/>
        </p:nvSpPr>
        <p:spPr>
          <a:xfrm>
            <a:off x="954536" y="3024386"/>
            <a:ext cx="2663190" cy="60296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he-IL" b="1" dirty="0" smtClean="0"/>
              <a:t>תחילת מאי ואילך</a:t>
            </a:r>
            <a:endParaRPr lang="en-US" b="1" dirty="0"/>
          </a:p>
        </p:txBody>
      </p:sp>
      <p:sp>
        <p:nvSpPr>
          <p:cNvPr id="5" name="מלבן מעוגל 4"/>
          <p:cNvSpPr/>
          <p:nvPr/>
        </p:nvSpPr>
        <p:spPr>
          <a:xfrm>
            <a:off x="7879080" y="5471160"/>
            <a:ext cx="3429000" cy="1051560"/>
          </a:xfrm>
          <a:prstGeom prst="roundRect">
            <a:avLst/>
          </a:prstGeom>
          <a:solidFill>
            <a:srgbClr val="9DC3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dirty="0" err="1" smtClean="0"/>
              <a:t>בידודים</a:t>
            </a:r>
            <a:r>
              <a:rPr lang="he-IL" dirty="0" smtClean="0"/>
              <a:t> וסגירת גבולות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dirty="0" smtClean="0"/>
              <a:t>רצון לייצר וודאות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dirty="0" smtClean="0"/>
              <a:t>הערכות גופים ומדיניות</a:t>
            </a:r>
          </a:p>
        </p:txBody>
      </p:sp>
      <p:sp>
        <p:nvSpPr>
          <p:cNvPr id="22" name="מלבן מעוגל 21"/>
          <p:cNvSpPr/>
          <p:nvPr/>
        </p:nvSpPr>
        <p:spPr>
          <a:xfrm>
            <a:off x="4972803" y="5041356"/>
            <a:ext cx="3220363" cy="1051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dirty="0" smtClean="0"/>
              <a:t>בשוק הפרטי – הוצאה לחל"ת ופיטורין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dirty="0" smtClean="0"/>
              <a:t>צמצום פעילות במקביל לפרטי</a:t>
            </a:r>
          </a:p>
        </p:txBody>
      </p:sp>
      <p:sp>
        <p:nvSpPr>
          <p:cNvPr id="23" name="מלבן מעוגל 22"/>
          <p:cNvSpPr/>
          <p:nvPr/>
        </p:nvSpPr>
        <p:spPr>
          <a:xfrm>
            <a:off x="2420981" y="4577262"/>
            <a:ext cx="3220363" cy="1051560"/>
          </a:xfrm>
          <a:prstGeom prst="roundRect">
            <a:avLst/>
          </a:prstGeom>
          <a:solidFill>
            <a:srgbClr val="2E75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dirty="0" smtClean="0"/>
              <a:t>אי ודאות קיימת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dirty="0" smtClean="0"/>
              <a:t>הבנה שהקורונה נמשכת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dirty="0" smtClean="0"/>
              <a:t>הפתרון הקיים אינו לטווח ארוך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dirty="0" smtClean="0"/>
              <a:t>למידה והשוואה</a:t>
            </a:r>
            <a:endParaRPr lang="en-US" dirty="0"/>
          </a:p>
        </p:txBody>
      </p:sp>
      <p:sp>
        <p:nvSpPr>
          <p:cNvPr id="24" name="מלבן מעוגל 23"/>
          <p:cNvSpPr/>
          <p:nvPr/>
        </p:nvSpPr>
        <p:spPr>
          <a:xfrm>
            <a:off x="139373" y="3916918"/>
            <a:ext cx="3220363" cy="1363741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dirty="0" smtClean="0"/>
              <a:t>מוכנות ל"שגרת קורונה"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dirty="0" smtClean="0"/>
              <a:t>מניעת הפחתת פעילות</a:t>
            </a:r>
            <a:endParaRPr lang="he-I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dirty="0" smtClean="0"/>
              <a:t>מבחן הזמן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e-IL" dirty="0" smtClean="0"/>
              <a:t>התאמה לשטח</a:t>
            </a:r>
          </a:p>
        </p:txBody>
      </p:sp>
      <p:pic>
        <p:nvPicPr>
          <p:cNvPr id="1026" name="Picture 2" descr="מגפת הקורונה: רקע וחדשות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514" y="1299855"/>
            <a:ext cx="2618774" cy="261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מחבר מעוקל 6"/>
          <p:cNvCxnSpPr>
            <a:stCxn id="4" idx="1"/>
            <a:endCxn id="18" idx="2"/>
          </p:cNvCxnSpPr>
          <p:nvPr/>
        </p:nvCxnSpPr>
        <p:spPr>
          <a:xfrm rot="10800000">
            <a:off x="7670444" y="4659517"/>
            <a:ext cx="1360561" cy="214604"/>
          </a:xfrm>
          <a:prstGeom prst="curvedConnector2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4" name="מחבר מעוקל 33"/>
          <p:cNvCxnSpPr>
            <a:stCxn id="18" idx="1"/>
            <a:endCxn id="19" idx="2"/>
          </p:cNvCxnSpPr>
          <p:nvPr/>
        </p:nvCxnSpPr>
        <p:spPr>
          <a:xfrm rot="10800000">
            <a:off x="4978288" y="4143433"/>
            <a:ext cx="1360561" cy="214605"/>
          </a:xfrm>
          <a:prstGeom prst="curvedConnector2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5" name="מחבר מעוקל 34"/>
          <p:cNvCxnSpPr>
            <a:stCxn id="19" idx="1"/>
            <a:endCxn id="20" idx="2"/>
          </p:cNvCxnSpPr>
          <p:nvPr/>
        </p:nvCxnSpPr>
        <p:spPr>
          <a:xfrm rot="10800000">
            <a:off x="2286132" y="3627348"/>
            <a:ext cx="1360561" cy="214605"/>
          </a:xfrm>
          <a:prstGeom prst="curvedConnector2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131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22" grpId="0" animBg="1"/>
      <p:bldP spid="22" grpId="1" animBg="1"/>
      <p:bldP spid="23" grpId="0" animBg="1"/>
      <p:bldP spid="23" grpId="1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" y="0"/>
            <a:ext cx="12169463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538204-675B-46EC-8B26-9F173A261D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947" y="0"/>
            <a:ext cx="6858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66825" y="1369359"/>
            <a:ext cx="4354045" cy="23263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4000" dirty="0">
              <a:solidFill>
                <a:schemeClr val="tx1"/>
              </a:solidFill>
            </a:endParaRPr>
          </a:p>
        </p:txBody>
      </p:sp>
      <p:sp>
        <p:nvSpPr>
          <p:cNvPr id="2" name="מלבן 1"/>
          <p:cNvSpPr/>
          <p:nvPr/>
        </p:nvSpPr>
        <p:spPr>
          <a:xfrm>
            <a:off x="2904565" y="439271"/>
            <a:ext cx="2241176" cy="1055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486" y="577000"/>
            <a:ext cx="2951911" cy="1580386"/>
          </a:xfrm>
          <a:prstGeom prst="rect">
            <a:avLst/>
          </a:prstGeom>
        </p:spPr>
      </p:pic>
      <p:sp>
        <p:nvSpPr>
          <p:cNvPr id="8" name="מלבן 7"/>
          <p:cNvSpPr/>
          <p:nvPr/>
        </p:nvSpPr>
        <p:spPr>
          <a:xfrm>
            <a:off x="6289029" y="2779450"/>
            <a:ext cx="600635" cy="5916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Rectangle 6"/>
          <p:cNvSpPr/>
          <p:nvPr/>
        </p:nvSpPr>
        <p:spPr>
          <a:xfrm>
            <a:off x="438897" y="1832237"/>
            <a:ext cx="6493397" cy="15388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e-IL" sz="5400" b="1" dirty="0" smtClean="0">
                <a:ln w="0"/>
                <a:solidFill>
                  <a:srgbClr val="01364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moni Tzar AAA" panose="020B0506020202020204" charset="-79"/>
                <a:cs typeface="Almoni Tzar AAA" panose="020B0506020202020204" charset="-79"/>
              </a:rPr>
              <a:t>הסכם קיבוצי "שגרת חירום"</a:t>
            </a:r>
          </a:p>
          <a:p>
            <a:r>
              <a:rPr lang="he-IL" sz="4000" dirty="0">
                <a:ln w="0"/>
                <a:solidFill>
                  <a:srgbClr val="75428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moni Tzar AAA" panose="020B0506020202020204" charset="-79"/>
                <a:cs typeface="Almoni Tzar AAA" panose="020B0506020202020204" charset="-79"/>
              </a:rPr>
              <a:t>התאמה לחיים תחת </a:t>
            </a:r>
            <a:r>
              <a:rPr lang="he-IL" sz="4000" dirty="0" smtClean="0">
                <a:ln w="0"/>
                <a:solidFill>
                  <a:srgbClr val="75428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moni Tzar AAA" panose="020B0506020202020204" charset="-79"/>
                <a:cs typeface="Almoni Tzar AAA" panose="020B0506020202020204" charset="-79"/>
              </a:rPr>
              <a:t>ה"תו הסגול"</a:t>
            </a:r>
            <a:endParaRPr lang="he-IL" sz="4000" dirty="0">
              <a:ln w="0"/>
              <a:solidFill>
                <a:srgbClr val="75428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lmoni Tzar AAA" panose="020B0506020202020204" charset="-79"/>
              <a:cs typeface="Almoni Tzar AAA" panose="020B050602020202020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44132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89823" y="102079"/>
            <a:ext cx="9609826" cy="701731"/>
          </a:xfrm>
          <a:prstGeom prst="rect">
            <a:avLst/>
          </a:prstGeom>
        </p:spPr>
        <p:txBody>
          <a:bodyPr anchor="b"/>
          <a:lstStyle>
            <a:defPPr>
              <a:defRPr lang="he-IL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Arno Pro Smbd" panose="02020702050506020403" pitchFamily="18" charset="0"/>
                <a:ea typeface="+mj-ea"/>
                <a:cs typeface="+mj-cs"/>
              </a:defRPr>
            </a:lvl1pPr>
          </a:lstStyle>
          <a:p>
            <a:r>
              <a:rPr lang="he-IL" dirty="0" smtClean="0"/>
              <a:t>תקנות ה"תו הסגול"</a:t>
            </a:r>
            <a:endParaRPr lang="he-IL" dirty="0"/>
          </a:p>
        </p:txBody>
      </p:sp>
      <p:sp>
        <p:nvSpPr>
          <p:cNvPr id="21" name="כותרת 1"/>
          <p:cNvSpPr txBox="1">
            <a:spLocks/>
          </p:cNvSpPr>
          <p:nvPr/>
        </p:nvSpPr>
        <p:spPr>
          <a:xfrm>
            <a:off x="754376" y="979019"/>
            <a:ext cx="10845274" cy="10437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378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he-IL" sz="3600" b="1" dirty="0" smtClean="0">
                <a:solidFill>
                  <a:srgbClr val="6F398C"/>
                </a:solidFill>
                <a:cs typeface="+mn-cs"/>
              </a:rPr>
              <a:t>התאמת פעילות המגזר הציבורי תחת מגבלות ה"תו הסגול'</a:t>
            </a:r>
            <a:endParaRPr lang="he-IL" sz="3600" b="1" dirty="0">
              <a:solidFill>
                <a:srgbClr val="6F398C"/>
              </a:solidFill>
              <a:cs typeface="+mn-cs"/>
            </a:endParaRPr>
          </a:p>
        </p:txBody>
      </p:sp>
      <p:sp>
        <p:nvSpPr>
          <p:cNvPr id="10" name="כותרת 1"/>
          <p:cNvSpPr txBox="1">
            <a:spLocks/>
          </p:cNvSpPr>
          <p:nvPr/>
        </p:nvSpPr>
        <p:spPr>
          <a:xfrm>
            <a:off x="6600145" y="1813666"/>
            <a:ext cx="4970929" cy="5167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378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he-IL" b="1" dirty="0" smtClean="0"/>
              <a:t>בהינתן הסכמי העבודה הקיימים</a:t>
            </a:r>
            <a:endParaRPr lang="he-IL" b="1" dirty="0"/>
          </a:p>
        </p:txBody>
      </p:sp>
      <p:sp>
        <p:nvSpPr>
          <p:cNvPr id="29" name="Rounded Rectangle 14"/>
          <p:cNvSpPr/>
          <p:nvPr/>
        </p:nvSpPr>
        <p:spPr>
          <a:xfrm flipH="1" flipV="1">
            <a:off x="754375" y="5519535"/>
            <a:ext cx="10611331" cy="1031574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0" name="TextBox 29"/>
          <p:cNvSpPr txBox="1"/>
          <p:nvPr/>
        </p:nvSpPr>
        <p:spPr>
          <a:xfrm>
            <a:off x="1989823" y="5840002"/>
            <a:ext cx="8219009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200" b="1" dirty="0"/>
              <a:t>ירידה משמעותית בפעילות (מעברי גבול, קבלת קהל, אירועים, תיירות)</a:t>
            </a:r>
          </a:p>
        </p:txBody>
      </p:sp>
      <p:sp>
        <p:nvSpPr>
          <p:cNvPr id="34" name="Rounded Rectangle 14"/>
          <p:cNvSpPr/>
          <p:nvPr/>
        </p:nvSpPr>
        <p:spPr>
          <a:xfrm flipH="1" flipV="1">
            <a:off x="754375" y="4192435"/>
            <a:ext cx="10611331" cy="1031574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5" name="TextBox 34"/>
          <p:cNvSpPr txBox="1"/>
          <p:nvPr/>
        </p:nvSpPr>
        <p:spPr>
          <a:xfrm>
            <a:off x="1989823" y="4512902"/>
            <a:ext cx="8219009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200" b="1" dirty="0"/>
              <a:t>מגבלות התו הסגול (כמות אנשים בחדר, חובת מחיצה וכו')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4461" y="4771844"/>
            <a:ext cx="378414" cy="461665"/>
          </a:xfrm>
          <a:prstGeom prst="rect">
            <a:avLst/>
          </a:prstGeom>
        </p:spPr>
      </p:pic>
      <p:sp>
        <p:nvSpPr>
          <p:cNvPr id="38" name="Rounded Rectangle 14"/>
          <p:cNvSpPr/>
          <p:nvPr/>
        </p:nvSpPr>
        <p:spPr>
          <a:xfrm flipH="1" flipV="1">
            <a:off x="754375" y="2870256"/>
            <a:ext cx="10611331" cy="1031574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9" name="TextBox 38"/>
          <p:cNvSpPr txBox="1"/>
          <p:nvPr/>
        </p:nvSpPr>
        <p:spPr>
          <a:xfrm>
            <a:off x="1989823" y="3190723"/>
            <a:ext cx="8219009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200" b="1" dirty="0"/>
              <a:t>הגבלות משרד הבריאות (מצילים, רכבת)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0780" y="5535344"/>
            <a:ext cx="996124" cy="101272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1767" y="2866382"/>
            <a:ext cx="999545" cy="103115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0502434" y="4238906"/>
            <a:ext cx="998209" cy="9815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7724" y="4505384"/>
            <a:ext cx="462399" cy="5446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89370" y="3155211"/>
            <a:ext cx="663788" cy="5703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22405" y="5765293"/>
            <a:ext cx="630753" cy="58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987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כותרת 1"/>
          <p:cNvSpPr txBox="1">
            <a:spLocks/>
          </p:cNvSpPr>
          <p:nvPr/>
        </p:nvSpPr>
        <p:spPr>
          <a:xfrm>
            <a:off x="754376" y="4884706"/>
            <a:ext cx="2540996" cy="4155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378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he-IL" b="1" dirty="0" smtClean="0">
                <a:cs typeface="+mn-cs"/>
              </a:rPr>
              <a:t>שלילת פיטורין/חל"ת</a:t>
            </a:r>
            <a:endParaRPr lang="he-IL" b="1" dirty="0">
              <a:cs typeface="+mn-cs"/>
            </a:endParaRPr>
          </a:p>
        </p:txBody>
      </p:sp>
      <p:sp>
        <p:nvSpPr>
          <p:cNvPr id="24" name="כותרת 1"/>
          <p:cNvSpPr txBox="1">
            <a:spLocks/>
          </p:cNvSpPr>
          <p:nvPr/>
        </p:nvSpPr>
        <p:spPr>
          <a:xfrm>
            <a:off x="130121" y="5198552"/>
            <a:ext cx="3111896" cy="14926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914378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285750" indent="-285750">
              <a:lnSpc>
                <a:spcPct val="150000"/>
              </a:lnSpc>
              <a:buClr>
                <a:srgbClr val="00ACE1"/>
              </a:buClr>
              <a:buFont typeface="Arial" panose="020B0604020202020204" pitchFamily="34" charset="0"/>
              <a:buChar char="•"/>
            </a:pPr>
            <a:r>
              <a:rPr lang="he-IL" sz="1800" dirty="0" smtClean="0">
                <a:cs typeface="+mn-cs"/>
              </a:rPr>
              <a:t>ההיבט הערכי, הקשר והעובדים</a:t>
            </a:r>
          </a:p>
          <a:p>
            <a:pPr marL="285750" indent="-285750">
              <a:lnSpc>
                <a:spcPct val="150000"/>
              </a:lnSpc>
              <a:buClr>
                <a:srgbClr val="00ACE1"/>
              </a:buClr>
              <a:buFont typeface="Arial" panose="020B0604020202020204" pitchFamily="34" charset="0"/>
              <a:buChar char="•"/>
            </a:pPr>
            <a:r>
              <a:rPr lang="he-IL" sz="1800" dirty="0" smtClean="0">
                <a:cs typeface="+mn-cs"/>
              </a:rPr>
              <a:t>העמסת הביטוח הלאומי</a:t>
            </a:r>
          </a:p>
          <a:p>
            <a:pPr marL="285750" indent="-285750">
              <a:lnSpc>
                <a:spcPct val="150000"/>
              </a:lnSpc>
              <a:buClr>
                <a:srgbClr val="00ACE1"/>
              </a:buClr>
              <a:buFont typeface="Arial" panose="020B0604020202020204" pitchFamily="34" charset="0"/>
              <a:buChar char="•"/>
            </a:pPr>
            <a:r>
              <a:rPr lang="he-IL" sz="1800" dirty="0" smtClean="0">
                <a:cs typeface="+mn-cs"/>
              </a:rPr>
              <a:t>היעדר הגמישות ורציפות שירות</a:t>
            </a:r>
          </a:p>
          <a:p>
            <a:pPr marL="285750" indent="-285750">
              <a:lnSpc>
                <a:spcPct val="150000"/>
              </a:lnSpc>
              <a:buClr>
                <a:srgbClr val="00ACE1"/>
              </a:buClr>
              <a:buFont typeface="Arial" panose="020B0604020202020204" pitchFamily="34" charset="0"/>
              <a:buChar char="•"/>
            </a:pPr>
            <a:r>
              <a:rPr lang="he-IL" sz="1800" dirty="0" smtClean="0">
                <a:cs typeface="+mn-cs"/>
              </a:rPr>
              <a:t>מסר לציבור</a:t>
            </a:r>
            <a:endParaRPr lang="he-IL" sz="1800" dirty="0"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89823" y="102079"/>
            <a:ext cx="9609826" cy="701731"/>
          </a:xfrm>
          <a:prstGeom prst="rect">
            <a:avLst/>
          </a:prstGeom>
        </p:spPr>
        <p:txBody>
          <a:bodyPr anchor="b"/>
          <a:lstStyle>
            <a:defPPr>
              <a:defRPr lang="he-IL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Arno Pro Smbd" panose="02020702050506020403" pitchFamily="18" charset="0"/>
                <a:ea typeface="+mj-ea"/>
                <a:cs typeface="+mj-cs"/>
              </a:defRPr>
            </a:lvl1pPr>
          </a:lstStyle>
          <a:p>
            <a:r>
              <a:rPr lang="he-IL" dirty="0"/>
              <a:t>מרכיבי הפתרון</a:t>
            </a:r>
          </a:p>
        </p:txBody>
      </p:sp>
      <p:sp>
        <p:nvSpPr>
          <p:cNvPr id="28" name="כותרת 1"/>
          <p:cNvSpPr txBox="1">
            <a:spLocks/>
          </p:cNvSpPr>
          <p:nvPr/>
        </p:nvSpPr>
        <p:spPr>
          <a:xfrm>
            <a:off x="754376" y="907304"/>
            <a:ext cx="10845274" cy="10437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378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he-IL" sz="3600" b="1" dirty="0">
                <a:solidFill>
                  <a:srgbClr val="6F398C"/>
                </a:solidFill>
              </a:rPr>
              <a:t>מודל מעודד תעסוקה</a:t>
            </a:r>
          </a:p>
        </p:txBody>
      </p:sp>
      <p:sp>
        <p:nvSpPr>
          <p:cNvPr id="29" name="כותרת 1"/>
          <p:cNvSpPr txBox="1">
            <a:spLocks/>
          </p:cNvSpPr>
          <p:nvPr/>
        </p:nvSpPr>
        <p:spPr>
          <a:xfrm>
            <a:off x="6312023" y="1815030"/>
            <a:ext cx="5259051" cy="5167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378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he-IL" b="1" dirty="0"/>
              <a:t>החזרת השירות הציבורי לעבודה סדירה ככל הניתן</a:t>
            </a:r>
          </a:p>
        </p:txBody>
      </p:sp>
      <p:sp>
        <p:nvSpPr>
          <p:cNvPr id="37" name="Rounded Rectangle 36"/>
          <p:cNvSpPr/>
          <p:nvPr/>
        </p:nvSpPr>
        <p:spPr>
          <a:xfrm flipH="1">
            <a:off x="4528760" y="6221253"/>
            <a:ext cx="1916430" cy="506527"/>
          </a:xfrm>
          <a:prstGeom prst="roundRect">
            <a:avLst/>
          </a:prstGeom>
          <a:solidFill>
            <a:schemeClr val="bg1"/>
          </a:solidFill>
          <a:ln>
            <a:solidFill>
              <a:srgbClr val="00ACE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 smtClean="0">
                <a:solidFill>
                  <a:schemeClr val="tx1"/>
                </a:solidFill>
              </a:rPr>
              <a:t>תשלום בהסדר</a:t>
            </a:r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 flipH="1">
            <a:off x="9134736" y="3117116"/>
            <a:ext cx="1613690" cy="820440"/>
          </a:xfrm>
          <a:prstGeom prst="roundRect">
            <a:avLst/>
          </a:prstGeom>
          <a:solidFill>
            <a:srgbClr val="FCB833"/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>
                <a:solidFill>
                  <a:schemeClr val="tx1"/>
                </a:solidFill>
              </a:rPr>
              <a:t>יכולים לעבוד כרגיל</a:t>
            </a:r>
          </a:p>
        </p:txBody>
      </p:sp>
      <p:sp>
        <p:nvSpPr>
          <p:cNvPr id="45" name="Rounded Rectangle 44"/>
          <p:cNvSpPr/>
          <p:nvPr/>
        </p:nvSpPr>
        <p:spPr>
          <a:xfrm flipH="1">
            <a:off x="8978896" y="2962048"/>
            <a:ext cx="1916430" cy="1103152"/>
          </a:xfrm>
          <a:prstGeom prst="roundRect">
            <a:avLst/>
          </a:prstGeom>
          <a:noFill/>
          <a:ln>
            <a:solidFill>
              <a:srgbClr val="FCB833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 flipH="1">
            <a:off x="9134736" y="4806409"/>
            <a:ext cx="1613690" cy="820440"/>
          </a:xfrm>
          <a:prstGeom prst="roundRect">
            <a:avLst/>
          </a:prstGeom>
          <a:solidFill>
            <a:srgbClr val="F48569"/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 smtClean="0">
                <a:solidFill>
                  <a:schemeClr val="tx1"/>
                </a:solidFill>
              </a:rPr>
              <a:t>תעסוקה</a:t>
            </a:r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 flipH="1">
            <a:off x="8978896" y="4651341"/>
            <a:ext cx="1916430" cy="1103152"/>
          </a:xfrm>
          <a:prstGeom prst="roundRect">
            <a:avLst/>
          </a:prstGeom>
          <a:noFill/>
          <a:ln>
            <a:solidFill>
              <a:srgbClr val="F48569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 flipH="1">
            <a:off x="4684600" y="3117116"/>
            <a:ext cx="1613690" cy="820440"/>
          </a:xfrm>
          <a:prstGeom prst="roundRect">
            <a:avLst/>
          </a:prstGeom>
          <a:solidFill>
            <a:srgbClr val="FCB833"/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>
                <a:solidFill>
                  <a:schemeClr val="tx1"/>
                </a:solidFill>
              </a:rPr>
              <a:t>לא יכולים </a:t>
            </a:r>
            <a:endParaRPr lang="he-IL" dirty="0" smtClean="0">
              <a:solidFill>
                <a:schemeClr val="tx1"/>
              </a:solidFill>
            </a:endParaRPr>
          </a:p>
          <a:p>
            <a:pPr algn="ctr"/>
            <a:r>
              <a:rPr lang="he-IL" dirty="0" smtClean="0">
                <a:solidFill>
                  <a:schemeClr val="tx1"/>
                </a:solidFill>
              </a:rPr>
              <a:t>לעבוד </a:t>
            </a:r>
            <a:r>
              <a:rPr lang="he-IL" dirty="0">
                <a:solidFill>
                  <a:schemeClr val="tx1"/>
                </a:solidFill>
              </a:rPr>
              <a:t>כרגיל</a:t>
            </a:r>
          </a:p>
        </p:txBody>
      </p:sp>
      <p:sp>
        <p:nvSpPr>
          <p:cNvPr id="49" name="Rounded Rectangle 48"/>
          <p:cNvSpPr/>
          <p:nvPr/>
        </p:nvSpPr>
        <p:spPr>
          <a:xfrm flipH="1">
            <a:off x="4528760" y="2962048"/>
            <a:ext cx="1916430" cy="1103152"/>
          </a:xfrm>
          <a:prstGeom prst="roundRect">
            <a:avLst/>
          </a:prstGeom>
          <a:noFill/>
          <a:ln>
            <a:solidFill>
              <a:srgbClr val="FCB833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 flipH="1">
            <a:off x="4684600" y="4806409"/>
            <a:ext cx="1613690" cy="820440"/>
          </a:xfrm>
          <a:prstGeom prst="roundRect">
            <a:avLst/>
          </a:prstGeom>
          <a:solidFill>
            <a:srgbClr val="F48569"/>
          </a:solidFill>
          <a:ln>
            <a:solidFill>
              <a:schemeClr val="accent6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>
                <a:solidFill>
                  <a:schemeClr val="tx1"/>
                </a:solidFill>
              </a:rPr>
              <a:t>גמישות ניהולית</a:t>
            </a:r>
          </a:p>
        </p:txBody>
      </p:sp>
      <p:sp>
        <p:nvSpPr>
          <p:cNvPr id="51" name="Rounded Rectangle 50"/>
          <p:cNvSpPr/>
          <p:nvPr/>
        </p:nvSpPr>
        <p:spPr>
          <a:xfrm flipH="1">
            <a:off x="4528760" y="4651341"/>
            <a:ext cx="1916430" cy="1103152"/>
          </a:xfrm>
          <a:prstGeom prst="roundRect">
            <a:avLst/>
          </a:prstGeom>
          <a:noFill/>
          <a:ln>
            <a:solidFill>
              <a:srgbClr val="F48569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>
            <a:stCxn id="45" idx="2"/>
            <a:endCxn id="47" idx="0"/>
          </p:cNvCxnSpPr>
          <p:nvPr/>
        </p:nvCxnSpPr>
        <p:spPr>
          <a:xfrm>
            <a:off x="9937111" y="4065200"/>
            <a:ext cx="0" cy="586141"/>
          </a:xfrm>
          <a:prstGeom prst="straightConnector1">
            <a:avLst/>
          </a:prstGeom>
          <a:ln w="38100">
            <a:solidFill>
              <a:srgbClr val="0337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49" idx="2"/>
            <a:endCxn id="51" idx="0"/>
          </p:cNvCxnSpPr>
          <p:nvPr/>
        </p:nvCxnSpPr>
        <p:spPr>
          <a:xfrm>
            <a:off x="5486975" y="4065200"/>
            <a:ext cx="0" cy="586141"/>
          </a:xfrm>
          <a:prstGeom prst="straightConnector1">
            <a:avLst/>
          </a:prstGeom>
          <a:ln w="38100">
            <a:solidFill>
              <a:srgbClr val="0337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51" idx="2"/>
            <a:endCxn id="37" idx="0"/>
          </p:cNvCxnSpPr>
          <p:nvPr/>
        </p:nvCxnSpPr>
        <p:spPr>
          <a:xfrm>
            <a:off x="5486975" y="5754493"/>
            <a:ext cx="0" cy="466760"/>
          </a:xfrm>
          <a:prstGeom prst="straightConnector1">
            <a:avLst/>
          </a:prstGeom>
          <a:ln w="38100">
            <a:solidFill>
              <a:srgbClr val="0337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/>
          <p:cNvCxnSpPr>
            <a:stCxn id="29" idx="2"/>
            <a:endCxn id="45" idx="0"/>
          </p:cNvCxnSpPr>
          <p:nvPr/>
        </p:nvCxnSpPr>
        <p:spPr>
          <a:xfrm rot="16200000" flipH="1">
            <a:off x="9124191" y="2149128"/>
            <a:ext cx="630278" cy="995562"/>
          </a:xfrm>
          <a:prstGeom prst="bentConnector3">
            <a:avLst/>
          </a:prstGeom>
          <a:ln w="38100">
            <a:solidFill>
              <a:srgbClr val="0337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61"/>
          <p:cNvCxnSpPr>
            <a:stCxn id="29" idx="2"/>
            <a:endCxn id="49" idx="0"/>
          </p:cNvCxnSpPr>
          <p:nvPr/>
        </p:nvCxnSpPr>
        <p:spPr>
          <a:xfrm rot="5400000">
            <a:off x="6899123" y="919622"/>
            <a:ext cx="630278" cy="3454574"/>
          </a:xfrm>
          <a:prstGeom prst="bentConnector3">
            <a:avLst/>
          </a:prstGeom>
          <a:ln w="38100">
            <a:solidFill>
              <a:srgbClr val="0337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>
            <a:stCxn id="37" idx="3"/>
          </p:cNvCxnSpPr>
          <p:nvPr/>
        </p:nvCxnSpPr>
        <p:spPr>
          <a:xfrm rot="10800000">
            <a:off x="2294506" y="4651341"/>
            <a:ext cx="2234254" cy="1823176"/>
          </a:xfrm>
          <a:prstGeom prst="bentConnector3">
            <a:avLst>
              <a:gd name="adj1" fmla="val 50000"/>
            </a:avLst>
          </a:prstGeom>
          <a:ln w="28575">
            <a:solidFill>
              <a:srgbClr val="00ACE1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51" idx="1"/>
            <a:endCxn id="47" idx="3"/>
          </p:cNvCxnSpPr>
          <p:nvPr/>
        </p:nvCxnSpPr>
        <p:spPr>
          <a:xfrm>
            <a:off x="6445190" y="5202917"/>
            <a:ext cx="2533706" cy="0"/>
          </a:xfrm>
          <a:prstGeom prst="straightConnector1">
            <a:avLst/>
          </a:prstGeom>
          <a:ln w="38100">
            <a:solidFill>
              <a:srgbClr val="0337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תמונה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120" y="1566245"/>
            <a:ext cx="3537075" cy="310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100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מלבן 19"/>
          <p:cNvSpPr/>
          <p:nvPr/>
        </p:nvSpPr>
        <p:spPr>
          <a:xfrm>
            <a:off x="1545144" y="6100866"/>
            <a:ext cx="9226860" cy="715089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he-IL" sz="3600" b="1" dirty="0" smtClean="0">
                <a:solidFill>
                  <a:srgbClr val="033750"/>
                </a:solidFill>
              </a:rPr>
              <a:t>תקדימים </a:t>
            </a:r>
            <a:r>
              <a:rPr lang="he-IL" sz="3600" b="1" dirty="0">
                <a:solidFill>
                  <a:srgbClr val="033750"/>
                </a:solidFill>
              </a:rPr>
              <a:t>בתחום הגמישות הניהולית במגזר הציבורי</a:t>
            </a:r>
          </a:p>
        </p:txBody>
      </p:sp>
      <p:sp>
        <p:nvSpPr>
          <p:cNvPr id="26" name="Rounded Rectangle 48"/>
          <p:cNvSpPr/>
          <p:nvPr/>
        </p:nvSpPr>
        <p:spPr>
          <a:xfrm flipH="1">
            <a:off x="5114677" y="2544349"/>
            <a:ext cx="1916430" cy="172131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ACE1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27" name="Rounded Rectangle 48"/>
          <p:cNvSpPr/>
          <p:nvPr/>
        </p:nvSpPr>
        <p:spPr>
          <a:xfrm flipH="1">
            <a:off x="2840251" y="2547937"/>
            <a:ext cx="1916430" cy="172131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784593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28" name="Rounded Rectangle 48"/>
          <p:cNvSpPr/>
          <p:nvPr/>
        </p:nvSpPr>
        <p:spPr>
          <a:xfrm flipH="1">
            <a:off x="7415504" y="4390523"/>
            <a:ext cx="1916430" cy="172131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48164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29" name="Rounded Rectangle 48"/>
          <p:cNvSpPr/>
          <p:nvPr/>
        </p:nvSpPr>
        <p:spPr>
          <a:xfrm flipH="1">
            <a:off x="5114677" y="4403076"/>
            <a:ext cx="1916430" cy="172131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E7B65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30" name="Rounded Rectangle 48"/>
          <p:cNvSpPr/>
          <p:nvPr/>
        </p:nvSpPr>
        <p:spPr>
          <a:xfrm flipH="1">
            <a:off x="2849956" y="4415629"/>
            <a:ext cx="1916430" cy="172131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444EA0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19" name="Rounded Rectangle 48"/>
          <p:cNvSpPr/>
          <p:nvPr/>
        </p:nvSpPr>
        <p:spPr>
          <a:xfrm flipH="1">
            <a:off x="7415504" y="2531796"/>
            <a:ext cx="1916430" cy="172131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FCB833"/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43" name="TextBox 75">
            <a:extLst>
              <a:ext uri="{FF2B5EF4-FFF2-40B4-BE49-F238E27FC236}">
                <a16:creationId xmlns:a16="http://schemas.microsoft.com/office/drawing/2014/main" id="{4E0D28C8-E24A-46B3-8616-D70B2D6D8775}"/>
              </a:ext>
            </a:extLst>
          </p:cNvPr>
          <p:cNvSpPr txBox="1"/>
          <p:nvPr/>
        </p:nvSpPr>
        <p:spPr>
          <a:xfrm>
            <a:off x="6918213" y="5672297"/>
            <a:ext cx="2937088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e-IL" sz="2000" cap="all" noProof="1"/>
              <a:t>ניוד עובדים</a:t>
            </a:r>
          </a:p>
        </p:txBody>
      </p:sp>
      <p:sp>
        <p:nvSpPr>
          <p:cNvPr id="41" name="TextBox 78">
            <a:extLst>
              <a:ext uri="{FF2B5EF4-FFF2-40B4-BE49-F238E27FC236}">
                <a16:creationId xmlns:a16="http://schemas.microsoft.com/office/drawing/2014/main" id="{C6004380-53FD-4933-AD67-864063E36D88}"/>
              </a:ext>
            </a:extLst>
          </p:cNvPr>
          <p:cNvSpPr txBox="1"/>
          <p:nvPr/>
        </p:nvSpPr>
        <p:spPr>
          <a:xfrm>
            <a:off x="2664761" y="3545224"/>
            <a:ext cx="2258889" cy="707886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e-IL" sz="2000" cap="all" noProof="1"/>
              <a:t>מעבר </a:t>
            </a:r>
            <a:r>
              <a:rPr lang="he-IL" sz="2000" cap="all" noProof="1" smtClean="0"/>
              <a:t>לעבודה</a:t>
            </a:r>
          </a:p>
          <a:p>
            <a:pPr algn="ctr"/>
            <a:r>
              <a:rPr lang="he-IL" sz="2000" cap="all" noProof="1" smtClean="0"/>
              <a:t> </a:t>
            </a:r>
            <a:r>
              <a:rPr lang="he-IL" sz="2000" cap="all" noProof="1"/>
              <a:t>במשמרות</a:t>
            </a:r>
          </a:p>
        </p:txBody>
      </p:sp>
      <p:sp>
        <p:nvSpPr>
          <p:cNvPr id="39" name="TextBox 81">
            <a:extLst>
              <a:ext uri="{FF2B5EF4-FFF2-40B4-BE49-F238E27FC236}">
                <a16:creationId xmlns:a16="http://schemas.microsoft.com/office/drawing/2014/main" id="{A7C4AC1E-6F60-40C8-9504-7FA32EF2F643}"/>
              </a:ext>
            </a:extLst>
          </p:cNvPr>
          <p:cNvSpPr txBox="1"/>
          <p:nvPr/>
        </p:nvSpPr>
        <p:spPr>
          <a:xfrm>
            <a:off x="4858780" y="5672297"/>
            <a:ext cx="2528022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e-IL" sz="2000" cap="all" noProof="1" smtClean="0"/>
              <a:t>העסקה חלקית</a:t>
            </a:r>
            <a:endParaRPr lang="he-IL" sz="2000" cap="all" noProof="1"/>
          </a:p>
        </p:txBody>
      </p:sp>
      <p:sp>
        <p:nvSpPr>
          <p:cNvPr id="37" name="TextBox 84">
            <a:extLst>
              <a:ext uri="{FF2B5EF4-FFF2-40B4-BE49-F238E27FC236}">
                <a16:creationId xmlns:a16="http://schemas.microsoft.com/office/drawing/2014/main" id="{E156F6C4-F63C-4961-8969-9F8103292E88}"/>
              </a:ext>
            </a:extLst>
          </p:cNvPr>
          <p:cNvSpPr txBox="1"/>
          <p:nvPr/>
        </p:nvSpPr>
        <p:spPr>
          <a:xfrm>
            <a:off x="2297525" y="5672297"/>
            <a:ext cx="3065950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e-IL" sz="2000" cap="all" noProof="1" smtClean="0"/>
              <a:t>הטמעת טכנולוגיות</a:t>
            </a:r>
            <a:endParaRPr lang="en-US" sz="2000" cap="all" noProof="1"/>
          </a:p>
        </p:txBody>
      </p:sp>
      <p:sp>
        <p:nvSpPr>
          <p:cNvPr id="33" name="TextBox 90">
            <a:extLst>
              <a:ext uri="{FF2B5EF4-FFF2-40B4-BE49-F238E27FC236}">
                <a16:creationId xmlns:a16="http://schemas.microsoft.com/office/drawing/2014/main" id="{4505D3A9-6B17-4E76-8BF3-D6CC9F001124}"/>
              </a:ext>
            </a:extLst>
          </p:cNvPr>
          <p:cNvSpPr txBox="1"/>
          <p:nvPr/>
        </p:nvSpPr>
        <p:spPr>
          <a:xfrm>
            <a:off x="5114677" y="3545224"/>
            <a:ext cx="2012514" cy="707886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e-IL" sz="2000" cap="all" noProof="1"/>
              <a:t>הגמשת שבוע </a:t>
            </a:r>
            <a:r>
              <a:rPr lang="he-IL" sz="2000" cap="all" noProof="1" smtClean="0"/>
              <a:t>העבודה</a:t>
            </a:r>
            <a:endParaRPr lang="he-IL" sz="2000" cap="all" noProof="1"/>
          </a:p>
        </p:txBody>
      </p:sp>
      <p:sp>
        <p:nvSpPr>
          <p:cNvPr id="17" name="TextBox 87">
            <a:extLst>
              <a:ext uri="{FF2B5EF4-FFF2-40B4-BE49-F238E27FC236}">
                <a16:creationId xmlns:a16="http://schemas.microsoft.com/office/drawing/2014/main" id="{A9B26449-B1EB-44C7-8775-3C07B27D1C4B}"/>
              </a:ext>
            </a:extLst>
          </p:cNvPr>
          <p:cNvSpPr txBox="1"/>
          <p:nvPr/>
        </p:nvSpPr>
        <p:spPr>
          <a:xfrm>
            <a:off x="7256666" y="3545224"/>
            <a:ext cx="2187008" cy="707886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e-IL" sz="2000" cap="all" noProof="1"/>
              <a:t>שינוי הגדרות </a:t>
            </a:r>
            <a:endParaRPr lang="he-IL" sz="2000" cap="all" noProof="1" smtClean="0"/>
          </a:p>
          <a:p>
            <a:pPr algn="ctr"/>
            <a:r>
              <a:rPr lang="he-IL" sz="2000" cap="all" noProof="1" smtClean="0"/>
              <a:t>תפקיד </a:t>
            </a:r>
            <a:r>
              <a:rPr lang="he-IL" sz="2000" cap="all" noProof="1"/>
              <a:t>ומטלות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89823" y="102079"/>
            <a:ext cx="9609826" cy="701731"/>
          </a:xfrm>
          <a:prstGeom prst="rect">
            <a:avLst/>
          </a:prstGeom>
        </p:spPr>
        <p:txBody>
          <a:bodyPr anchor="b"/>
          <a:lstStyle>
            <a:defPPr>
              <a:defRPr lang="he-IL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Arno Pro Smbd" panose="02020702050506020403" pitchFamily="18" charset="0"/>
                <a:ea typeface="+mj-ea"/>
                <a:cs typeface="+mj-cs"/>
              </a:defRPr>
            </a:lvl1pPr>
          </a:lstStyle>
          <a:p>
            <a:r>
              <a:rPr lang="he-IL" dirty="0"/>
              <a:t>גמישות ניהולית</a:t>
            </a:r>
          </a:p>
        </p:txBody>
      </p:sp>
      <p:sp>
        <p:nvSpPr>
          <p:cNvPr id="21" name="כותרת 1"/>
          <p:cNvSpPr txBox="1">
            <a:spLocks/>
          </p:cNvSpPr>
          <p:nvPr/>
        </p:nvSpPr>
        <p:spPr>
          <a:xfrm>
            <a:off x="754376" y="907246"/>
            <a:ext cx="10845274" cy="10437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378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he-IL" sz="3600" b="1" dirty="0">
                <a:solidFill>
                  <a:srgbClr val="6F398C"/>
                </a:solidFill>
              </a:rPr>
              <a:t>הרחבת פעילות השירות הציבורי</a:t>
            </a:r>
          </a:p>
        </p:txBody>
      </p:sp>
      <p:sp>
        <p:nvSpPr>
          <p:cNvPr id="22" name="כותרת 1"/>
          <p:cNvSpPr txBox="1">
            <a:spLocks/>
          </p:cNvSpPr>
          <p:nvPr/>
        </p:nvSpPr>
        <p:spPr>
          <a:xfrm>
            <a:off x="6312023" y="1814972"/>
            <a:ext cx="5259051" cy="5167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378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he-IL" b="1" dirty="0"/>
              <a:t>סמכות מעסיק, ללא תוספת שכר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04366" y="4702386"/>
            <a:ext cx="891607" cy="8816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721860" y="4684897"/>
            <a:ext cx="795107" cy="8956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06063" y="4681475"/>
            <a:ext cx="1176284" cy="903812"/>
          </a:xfrm>
          <a:prstGeom prst="rect">
            <a:avLst/>
          </a:prstGeom>
        </p:spPr>
      </p:pic>
      <p:sp>
        <p:nvSpPr>
          <p:cNvPr id="7" name="מלבן 6"/>
          <p:cNvSpPr/>
          <p:nvPr/>
        </p:nvSpPr>
        <p:spPr>
          <a:xfrm>
            <a:off x="7771945" y="2467699"/>
            <a:ext cx="1156447" cy="123162"/>
          </a:xfrm>
          <a:prstGeom prst="rect">
            <a:avLst/>
          </a:prstGeom>
          <a:solidFill>
            <a:srgbClr val="FCB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51465" y="2677668"/>
            <a:ext cx="844508" cy="898480"/>
          </a:xfrm>
          <a:prstGeom prst="rect">
            <a:avLst/>
          </a:prstGeom>
        </p:spPr>
      </p:pic>
      <p:sp>
        <p:nvSpPr>
          <p:cNvPr id="31" name="מלבן 30"/>
          <p:cNvSpPr/>
          <p:nvPr/>
        </p:nvSpPr>
        <p:spPr>
          <a:xfrm>
            <a:off x="5513993" y="2467699"/>
            <a:ext cx="1156447" cy="123162"/>
          </a:xfrm>
          <a:prstGeom prst="rect">
            <a:avLst/>
          </a:prstGeom>
          <a:solidFill>
            <a:srgbClr val="0BA8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85713" y="2736426"/>
            <a:ext cx="974355" cy="820672"/>
          </a:xfrm>
          <a:prstGeom prst="rect">
            <a:avLst/>
          </a:prstGeom>
        </p:spPr>
      </p:pic>
      <p:sp>
        <p:nvSpPr>
          <p:cNvPr id="32" name="מלבן 31"/>
          <p:cNvSpPr/>
          <p:nvPr/>
        </p:nvSpPr>
        <p:spPr>
          <a:xfrm>
            <a:off x="3215981" y="2468113"/>
            <a:ext cx="1156447" cy="123162"/>
          </a:xfrm>
          <a:prstGeom prst="rect">
            <a:avLst/>
          </a:prstGeom>
          <a:solidFill>
            <a:srgbClr val="7643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49679" y="2728687"/>
            <a:ext cx="961641" cy="926024"/>
          </a:xfrm>
          <a:prstGeom prst="rect">
            <a:avLst/>
          </a:prstGeom>
        </p:spPr>
      </p:pic>
      <p:sp>
        <p:nvSpPr>
          <p:cNvPr id="34" name="מלבן 33"/>
          <p:cNvSpPr/>
          <p:nvPr/>
        </p:nvSpPr>
        <p:spPr>
          <a:xfrm>
            <a:off x="7771945" y="4357040"/>
            <a:ext cx="1156447" cy="123162"/>
          </a:xfrm>
          <a:prstGeom prst="rect">
            <a:avLst/>
          </a:prstGeom>
          <a:solidFill>
            <a:srgbClr val="F47D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מלבן 34"/>
          <p:cNvSpPr/>
          <p:nvPr/>
        </p:nvSpPr>
        <p:spPr>
          <a:xfrm>
            <a:off x="5494668" y="4366005"/>
            <a:ext cx="1156447" cy="123162"/>
          </a:xfrm>
          <a:prstGeom prst="rect">
            <a:avLst/>
          </a:prstGeom>
          <a:solidFill>
            <a:srgbClr val="CF7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6" name="מלבן 35"/>
          <p:cNvSpPr/>
          <p:nvPr/>
        </p:nvSpPr>
        <p:spPr>
          <a:xfrm>
            <a:off x="3253497" y="4384349"/>
            <a:ext cx="1156447" cy="123162"/>
          </a:xfrm>
          <a:prstGeom prst="rect">
            <a:avLst/>
          </a:prstGeom>
          <a:solidFill>
            <a:srgbClr val="3D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36566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1989823" y="102079"/>
            <a:ext cx="9609826" cy="701731"/>
          </a:xfrm>
          <a:prstGeom prst="rect">
            <a:avLst/>
          </a:prstGeom>
        </p:spPr>
        <p:txBody>
          <a:bodyPr anchor="b"/>
          <a:lstStyle>
            <a:defPPr>
              <a:defRPr lang="he-IL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Arno Pro Smbd" panose="02020702050506020403" pitchFamily="18" charset="0"/>
                <a:ea typeface="+mj-ea"/>
                <a:cs typeface="+mj-cs"/>
              </a:defRPr>
            </a:lvl1pPr>
          </a:lstStyle>
          <a:p>
            <a:r>
              <a:rPr lang="he-IL" dirty="0"/>
              <a:t>דוגמאות</a:t>
            </a:r>
          </a:p>
        </p:txBody>
      </p:sp>
      <p:sp>
        <p:nvSpPr>
          <p:cNvPr id="5" name="Snip Diagonal Corner Rectangle 4"/>
          <p:cNvSpPr/>
          <p:nvPr/>
        </p:nvSpPr>
        <p:spPr>
          <a:xfrm>
            <a:off x="6542841" y="1633492"/>
            <a:ext cx="5450890" cy="843379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5" name="Rounded Rectangle 64"/>
          <p:cNvSpPr/>
          <p:nvPr/>
        </p:nvSpPr>
        <p:spPr>
          <a:xfrm>
            <a:off x="10750857" y="1633492"/>
            <a:ext cx="1242873" cy="84337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rgbClr val="FCB83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6" name="תמונה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4389" y="1676401"/>
            <a:ext cx="935808" cy="757559"/>
          </a:xfrm>
          <a:prstGeom prst="rect">
            <a:avLst/>
          </a:prstGeom>
          <a:effectLst/>
        </p:spPr>
      </p:pic>
      <p:sp>
        <p:nvSpPr>
          <p:cNvPr id="67" name="TextBox 87">
            <a:extLst>
              <a:ext uri="{FF2B5EF4-FFF2-40B4-BE49-F238E27FC236}">
                <a16:creationId xmlns:a16="http://schemas.microsoft.com/office/drawing/2014/main" id="{A9B26449-B1EB-44C7-8775-3C07B27D1C4B}"/>
              </a:ext>
            </a:extLst>
          </p:cNvPr>
          <p:cNvSpPr txBox="1"/>
          <p:nvPr/>
        </p:nvSpPr>
        <p:spPr>
          <a:xfrm>
            <a:off x="6400791" y="1701237"/>
            <a:ext cx="4187126" cy="707886"/>
          </a:xfrm>
          <a:prstGeom prst="rect">
            <a:avLst/>
          </a:prstGeom>
          <a:noFill/>
          <a:effectLst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2000" b="1" dirty="0"/>
              <a:t>הרחבת שעות פעילות</a:t>
            </a:r>
          </a:p>
          <a:p>
            <a:pPr algn="r"/>
            <a:r>
              <a:rPr lang="he-IL" sz="2000" cap="all" noProof="1"/>
              <a:t>פתיחת בתי המשפט בשעות אחר הצהריים</a:t>
            </a:r>
          </a:p>
        </p:txBody>
      </p:sp>
      <p:sp>
        <p:nvSpPr>
          <p:cNvPr id="68" name="Snip Diagonal Corner Rectangle 67"/>
          <p:cNvSpPr/>
          <p:nvPr/>
        </p:nvSpPr>
        <p:spPr>
          <a:xfrm>
            <a:off x="6542841" y="2672179"/>
            <a:ext cx="5450890" cy="843379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9" name="Rounded Rectangle 68"/>
          <p:cNvSpPr/>
          <p:nvPr/>
        </p:nvSpPr>
        <p:spPr>
          <a:xfrm>
            <a:off x="10750857" y="2672179"/>
            <a:ext cx="1242873" cy="84337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rgbClr val="0BA8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1" name="TextBox 87">
            <a:extLst>
              <a:ext uri="{FF2B5EF4-FFF2-40B4-BE49-F238E27FC236}">
                <a16:creationId xmlns:a16="http://schemas.microsoft.com/office/drawing/2014/main" id="{A9B26449-B1EB-44C7-8775-3C07B27D1C4B}"/>
              </a:ext>
            </a:extLst>
          </p:cNvPr>
          <p:cNvSpPr txBox="1"/>
          <p:nvPr/>
        </p:nvSpPr>
        <p:spPr>
          <a:xfrm>
            <a:off x="6400791" y="2891567"/>
            <a:ext cx="4187126" cy="400110"/>
          </a:xfrm>
          <a:prstGeom prst="rect">
            <a:avLst/>
          </a:prstGeom>
          <a:noFill/>
          <a:effectLst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2000" b="1" dirty="0"/>
              <a:t>הרחבת שעות </a:t>
            </a:r>
            <a:r>
              <a:rPr lang="he-IL" sz="2000" b="1" dirty="0" smtClean="0"/>
              <a:t>פעילות</a:t>
            </a:r>
            <a:endParaRPr lang="he-IL" sz="2000" b="1" dirty="0"/>
          </a:p>
        </p:txBody>
      </p:sp>
      <p:sp>
        <p:nvSpPr>
          <p:cNvPr id="72" name="Snip Diagonal Corner Rectangle 71"/>
          <p:cNvSpPr/>
          <p:nvPr/>
        </p:nvSpPr>
        <p:spPr>
          <a:xfrm>
            <a:off x="6542841" y="3710863"/>
            <a:ext cx="5450890" cy="843379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3" name="Rounded Rectangle 72"/>
          <p:cNvSpPr/>
          <p:nvPr/>
        </p:nvSpPr>
        <p:spPr>
          <a:xfrm>
            <a:off x="10750857" y="3710863"/>
            <a:ext cx="1242873" cy="84337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rgbClr val="F47D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5" name="TextBox 87">
            <a:extLst>
              <a:ext uri="{FF2B5EF4-FFF2-40B4-BE49-F238E27FC236}">
                <a16:creationId xmlns:a16="http://schemas.microsoft.com/office/drawing/2014/main" id="{A9B26449-B1EB-44C7-8775-3C07B27D1C4B}"/>
              </a:ext>
            </a:extLst>
          </p:cNvPr>
          <p:cNvSpPr txBox="1"/>
          <p:nvPr/>
        </p:nvSpPr>
        <p:spPr>
          <a:xfrm>
            <a:off x="6400791" y="3778608"/>
            <a:ext cx="4187126" cy="707886"/>
          </a:xfrm>
          <a:prstGeom prst="rect">
            <a:avLst/>
          </a:prstGeom>
          <a:noFill/>
          <a:effectLst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2000" b="1" dirty="0"/>
              <a:t>ניוד עובדי מעברי הגבול </a:t>
            </a:r>
          </a:p>
          <a:p>
            <a:pPr algn="r"/>
            <a:r>
              <a:rPr lang="he-IL" sz="2000" cap="all" noProof="1"/>
              <a:t>(טיפול במענקים ועוד)</a:t>
            </a:r>
          </a:p>
        </p:txBody>
      </p:sp>
      <p:sp>
        <p:nvSpPr>
          <p:cNvPr id="76" name="Snip Diagonal Corner Rectangle 75"/>
          <p:cNvSpPr/>
          <p:nvPr/>
        </p:nvSpPr>
        <p:spPr>
          <a:xfrm>
            <a:off x="6542841" y="4749547"/>
            <a:ext cx="5450890" cy="1887655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7" name="Rounded Rectangle 76"/>
          <p:cNvSpPr/>
          <p:nvPr/>
        </p:nvSpPr>
        <p:spPr>
          <a:xfrm>
            <a:off x="10750857" y="4753662"/>
            <a:ext cx="1242873" cy="84337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rgbClr val="3D479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9" name="TextBox 87">
            <a:extLst>
              <a:ext uri="{FF2B5EF4-FFF2-40B4-BE49-F238E27FC236}">
                <a16:creationId xmlns:a16="http://schemas.microsoft.com/office/drawing/2014/main" id="{A9B26449-B1EB-44C7-8775-3C07B27D1C4B}"/>
              </a:ext>
            </a:extLst>
          </p:cNvPr>
          <p:cNvSpPr txBox="1"/>
          <p:nvPr/>
        </p:nvSpPr>
        <p:spPr>
          <a:xfrm>
            <a:off x="6381741" y="5247861"/>
            <a:ext cx="4187126" cy="707886"/>
          </a:xfrm>
          <a:prstGeom prst="rect">
            <a:avLst/>
          </a:prstGeom>
          <a:noFill/>
          <a:effectLst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2000" b="1" dirty="0"/>
              <a:t>ניוד בקרי גבול לפעילות </a:t>
            </a:r>
            <a:r>
              <a:rPr lang="he-IL" sz="2000" b="1" dirty="0" smtClean="0"/>
              <a:t>פיקוח</a:t>
            </a:r>
          </a:p>
          <a:p>
            <a:pPr algn="r"/>
            <a:r>
              <a:rPr lang="he-IL" sz="2000" dirty="0" smtClean="0"/>
              <a:t>(</a:t>
            </a:r>
            <a:r>
              <a:rPr lang="he-IL" sz="2000" dirty="0"/>
              <a:t>ביטחון פנים</a:t>
            </a:r>
            <a:r>
              <a:rPr lang="he-IL" sz="2000" dirty="0" smtClean="0"/>
              <a:t>)</a:t>
            </a:r>
            <a:endParaRPr lang="he-IL" sz="2000" dirty="0"/>
          </a:p>
        </p:txBody>
      </p:sp>
      <p:sp>
        <p:nvSpPr>
          <p:cNvPr id="80" name="Snip Diagonal Corner Rectangle 79"/>
          <p:cNvSpPr/>
          <p:nvPr/>
        </p:nvSpPr>
        <p:spPr>
          <a:xfrm>
            <a:off x="399489" y="1633492"/>
            <a:ext cx="5450890" cy="843379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1" name="Rounded Rectangle 80"/>
          <p:cNvSpPr/>
          <p:nvPr/>
        </p:nvSpPr>
        <p:spPr>
          <a:xfrm>
            <a:off x="4607505" y="1633492"/>
            <a:ext cx="1242873" cy="84337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rgbClr val="0BA8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3" name="TextBox 87">
            <a:extLst>
              <a:ext uri="{FF2B5EF4-FFF2-40B4-BE49-F238E27FC236}">
                <a16:creationId xmlns:a16="http://schemas.microsoft.com/office/drawing/2014/main" id="{A9B26449-B1EB-44C7-8775-3C07B27D1C4B}"/>
              </a:ext>
            </a:extLst>
          </p:cNvPr>
          <p:cNvSpPr txBox="1"/>
          <p:nvPr/>
        </p:nvSpPr>
        <p:spPr>
          <a:xfrm>
            <a:off x="257439" y="1701237"/>
            <a:ext cx="4187126" cy="707886"/>
          </a:xfrm>
          <a:prstGeom prst="rect">
            <a:avLst/>
          </a:prstGeom>
          <a:noFill/>
          <a:effectLst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2000" b="1" dirty="0"/>
              <a:t>העסקה חלקית</a:t>
            </a:r>
          </a:p>
          <a:p>
            <a:pPr algn="r"/>
            <a:r>
              <a:rPr lang="he-IL" sz="2000" cap="all" noProof="1"/>
              <a:t>שמירת כשירות נהגי נוסעים</a:t>
            </a:r>
          </a:p>
        </p:txBody>
      </p:sp>
      <p:sp>
        <p:nvSpPr>
          <p:cNvPr id="84" name="Snip Diagonal Corner Rectangle 83"/>
          <p:cNvSpPr/>
          <p:nvPr/>
        </p:nvSpPr>
        <p:spPr>
          <a:xfrm>
            <a:off x="399489" y="2672179"/>
            <a:ext cx="5450890" cy="843379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5" name="Rounded Rectangle 84"/>
          <p:cNvSpPr/>
          <p:nvPr/>
        </p:nvSpPr>
        <p:spPr>
          <a:xfrm>
            <a:off x="4607505" y="2672179"/>
            <a:ext cx="1242873" cy="84337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rgbClr val="CF7C6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7" name="TextBox 87">
            <a:extLst>
              <a:ext uri="{FF2B5EF4-FFF2-40B4-BE49-F238E27FC236}">
                <a16:creationId xmlns:a16="http://schemas.microsoft.com/office/drawing/2014/main" id="{A9B26449-B1EB-44C7-8775-3C07B27D1C4B}"/>
              </a:ext>
            </a:extLst>
          </p:cNvPr>
          <p:cNvSpPr txBox="1"/>
          <p:nvPr/>
        </p:nvSpPr>
        <p:spPr>
          <a:xfrm>
            <a:off x="257439" y="2739924"/>
            <a:ext cx="4187126" cy="707886"/>
          </a:xfrm>
          <a:prstGeom prst="rect">
            <a:avLst/>
          </a:prstGeom>
          <a:noFill/>
          <a:effectLst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2000" b="1" dirty="0"/>
              <a:t>ניוד מצילים לצורכי חלוקת </a:t>
            </a:r>
            <a:endParaRPr lang="he-IL" sz="2000" b="1" dirty="0" smtClean="0"/>
          </a:p>
          <a:p>
            <a:pPr algn="r"/>
            <a:r>
              <a:rPr lang="he-IL" sz="2000" b="1" dirty="0" smtClean="0"/>
              <a:t>מזון </a:t>
            </a:r>
            <a:r>
              <a:rPr lang="he-IL" sz="2000" b="1" dirty="0"/>
              <a:t>לאזרחים </a:t>
            </a:r>
            <a:r>
              <a:rPr lang="he-IL" sz="2000" b="1" dirty="0" smtClean="0"/>
              <a:t>ותיקים</a:t>
            </a:r>
            <a:endParaRPr lang="he-IL" sz="2000" b="1" dirty="0"/>
          </a:p>
        </p:txBody>
      </p:sp>
      <p:sp>
        <p:nvSpPr>
          <p:cNvPr id="88" name="Snip Diagonal Corner Rectangle 87"/>
          <p:cNvSpPr/>
          <p:nvPr/>
        </p:nvSpPr>
        <p:spPr>
          <a:xfrm>
            <a:off x="399489" y="3710863"/>
            <a:ext cx="5450890" cy="843379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9" name="Rounded Rectangle 88"/>
          <p:cNvSpPr/>
          <p:nvPr/>
        </p:nvSpPr>
        <p:spPr>
          <a:xfrm>
            <a:off x="4607505" y="3710863"/>
            <a:ext cx="1242873" cy="84337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rgbClr val="FCB83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1" name="TextBox 87">
            <a:extLst>
              <a:ext uri="{FF2B5EF4-FFF2-40B4-BE49-F238E27FC236}">
                <a16:creationId xmlns:a16="http://schemas.microsoft.com/office/drawing/2014/main" id="{A9B26449-B1EB-44C7-8775-3C07B27D1C4B}"/>
              </a:ext>
            </a:extLst>
          </p:cNvPr>
          <p:cNvSpPr txBox="1"/>
          <p:nvPr/>
        </p:nvSpPr>
        <p:spPr>
          <a:xfrm>
            <a:off x="257439" y="3898623"/>
            <a:ext cx="4187126" cy="400110"/>
          </a:xfrm>
          <a:prstGeom prst="rect">
            <a:avLst/>
          </a:prstGeom>
          <a:noFill/>
          <a:effectLst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2000" b="1" dirty="0"/>
              <a:t>הרחבת שעות פעילות</a:t>
            </a:r>
          </a:p>
        </p:txBody>
      </p:sp>
      <p:sp>
        <p:nvSpPr>
          <p:cNvPr id="92" name="Snip Diagonal Corner Rectangle 91"/>
          <p:cNvSpPr/>
          <p:nvPr/>
        </p:nvSpPr>
        <p:spPr>
          <a:xfrm>
            <a:off x="399489" y="4749547"/>
            <a:ext cx="5450890" cy="843379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93" name="Rounded Rectangle 92"/>
          <p:cNvSpPr/>
          <p:nvPr/>
        </p:nvSpPr>
        <p:spPr>
          <a:xfrm>
            <a:off x="4607505" y="4749547"/>
            <a:ext cx="1242873" cy="84337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rgbClr val="F47D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5" name="TextBox 87">
            <a:extLst>
              <a:ext uri="{FF2B5EF4-FFF2-40B4-BE49-F238E27FC236}">
                <a16:creationId xmlns:a16="http://schemas.microsoft.com/office/drawing/2014/main" id="{A9B26449-B1EB-44C7-8775-3C07B27D1C4B}"/>
              </a:ext>
            </a:extLst>
          </p:cNvPr>
          <p:cNvSpPr txBox="1"/>
          <p:nvPr/>
        </p:nvSpPr>
        <p:spPr>
          <a:xfrm>
            <a:off x="3073626" y="4709994"/>
            <a:ext cx="1386179" cy="400110"/>
          </a:xfrm>
          <a:prstGeom prst="rect">
            <a:avLst/>
          </a:prstGeom>
          <a:noFill/>
          <a:effectLst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2000" b="1" dirty="0" smtClean="0"/>
              <a:t>ניוד עובדים</a:t>
            </a:r>
          </a:p>
        </p:txBody>
      </p:sp>
      <p:sp>
        <p:nvSpPr>
          <p:cNvPr id="96" name="Snip Diagonal Corner Rectangle 95"/>
          <p:cNvSpPr/>
          <p:nvPr/>
        </p:nvSpPr>
        <p:spPr>
          <a:xfrm>
            <a:off x="399489" y="5793823"/>
            <a:ext cx="5450890" cy="843379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7" name="Rounded Rectangle 96"/>
          <p:cNvSpPr/>
          <p:nvPr/>
        </p:nvSpPr>
        <p:spPr>
          <a:xfrm>
            <a:off x="4607505" y="5793823"/>
            <a:ext cx="1242873" cy="84337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rgbClr val="3D479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9" name="TextBox 87">
            <a:extLst>
              <a:ext uri="{FF2B5EF4-FFF2-40B4-BE49-F238E27FC236}">
                <a16:creationId xmlns:a16="http://schemas.microsoft.com/office/drawing/2014/main" id="{A9B26449-B1EB-44C7-8775-3C07B27D1C4B}"/>
              </a:ext>
            </a:extLst>
          </p:cNvPr>
          <p:cNvSpPr txBox="1"/>
          <p:nvPr/>
        </p:nvSpPr>
        <p:spPr>
          <a:xfrm>
            <a:off x="257439" y="5861568"/>
            <a:ext cx="4187126" cy="707886"/>
          </a:xfrm>
          <a:prstGeom prst="rect">
            <a:avLst/>
          </a:prstGeom>
          <a:noFill/>
          <a:effectLst/>
        </p:spPr>
        <p:txBody>
          <a:bodyPr wrap="square" lIns="0" rIns="0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2000" b="1" dirty="0"/>
              <a:t>ניוד עובדי תיאטרון </a:t>
            </a:r>
            <a:endParaRPr lang="he-IL" sz="2000" b="1" dirty="0" smtClean="0"/>
          </a:p>
          <a:p>
            <a:pPr algn="r"/>
            <a:r>
              <a:rPr lang="he-IL" sz="2000" b="1" dirty="0" smtClean="0"/>
              <a:t>לאגף </a:t>
            </a:r>
            <a:r>
              <a:rPr lang="he-IL" sz="2000" b="1" dirty="0"/>
              <a:t>שירותים חברתיים</a:t>
            </a:r>
          </a:p>
        </p:txBody>
      </p:sp>
      <p:pic>
        <p:nvPicPr>
          <p:cNvPr id="100" name="Picture 8" descr="הוצאה לפועל Archives - פורטל מצב החירום - מחוז הצפון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4615" y="2706210"/>
            <a:ext cx="854932" cy="77082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4" descr="רשות המסים יוצאת בהקלות לציבור: תאפשר הגשה מקוונת של דוחות ובקשות ..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5" r="18519"/>
          <a:stretch/>
        </p:blipFill>
        <p:spPr bwMode="auto">
          <a:xfrm>
            <a:off x="10919534" y="3753772"/>
            <a:ext cx="887767" cy="7738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Rounded Rectangle 101"/>
          <p:cNvSpPr/>
          <p:nvPr/>
        </p:nvSpPr>
        <p:spPr>
          <a:xfrm>
            <a:off x="10750857" y="5788231"/>
            <a:ext cx="1242873" cy="8489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rgbClr val="CF7C6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03" name="Picture 6" descr="רשות האוכלוסין וההגירה – המכלול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359" y="4795719"/>
            <a:ext cx="643443" cy="75926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10" descr="לקוחותינו מתחום כוחות הביטחון | Man&amp;Mi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3493" y="5814874"/>
            <a:ext cx="825007" cy="80724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48" descr="×¡×××× ×¨×××ª ××©×¨××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440" y="1933283"/>
            <a:ext cx="1137473" cy="27962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12" descr="עיריית תל-אביב-יפו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454" y="2811780"/>
            <a:ext cx="1084857" cy="59667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14" descr="בקשה לביטול או ערעור על דוח חניה בעיריית ירושלים - Town שירותים ...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1" b="393"/>
          <a:stretch/>
        </p:blipFill>
        <p:spPr bwMode="auto">
          <a:xfrm>
            <a:off x="4862888" y="3743325"/>
            <a:ext cx="745871" cy="77152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16" descr="עיריית אשדוד : פורום ה - 15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8" t="14357" r="26371" b="16542"/>
          <a:stretch/>
        </p:blipFill>
        <p:spPr bwMode="auto">
          <a:xfrm>
            <a:off x="4956877" y="4786194"/>
            <a:ext cx="530825" cy="77727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20" descr="פיונט ביצעה פרויקט לשדרוג ותחזוקת האתר של עיריית רמת גן - אנשים ...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0" t="7753" r="18390" b="5574"/>
          <a:stretch/>
        </p:blipFill>
        <p:spPr bwMode="auto">
          <a:xfrm>
            <a:off x="4840451" y="5861568"/>
            <a:ext cx="768308" cy="76054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-39527" y="5034705"/>
            <a:ext cx="3422244" cy="58477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he-IL" sz="1600" b="1" dirty="0"/>
              <a:t>עובדי אכיפה וגביה ומזכירות בית </a:t>
            </a:r>
            <a:r>
              <a:rPr lang="he-IL" sz="1600" b="1" dirty="0" smtClean="0"/>
              <a:t>ספר</a:t>
            </a:r>
          </a:p>
          <a:p>
            <a:r>
              <a:rPr lang="he-IL" sz="1600" dirty="0" smtClean="0"/>
              <a:t>פתיחת </a:t>
            </a:r>
            <a:r>
              <a:rPr lang="he-IL" sz="1600" dirty="0"/>
              <a:t>יחידה לחקירות </a:t>
            </a:r>
            <a:r>
              <a:rPr lang="he-IL" sz="1600" dirty="0" smtClean="0"/>
              <a:t>אפידמיולוגיות</a:t>
            </a:r>
            <a:endParaRPr lang="he-IL" sz="1600" dirty="0"/>
          </a:p>
        </p:txBody>
      </p:sp>
      <p:sp>
        <p:nvSpPr>
          <p:cNvPr id="112" name="Rectangle 111"/>
          <p:cNvSpPr/>
          <p:nvPr/>
        </p:nvSpPr>
        <p:spPr>
          <a:xfrm>
            <a:off x="1114236" y="5034405"/>
            <a:ext cx="3422244" cy="58477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he-IL" sz="1600" b="1" cap="all" noProof="1" smtClean="0"/>
              <a:t>סייעות</a:t>
            </a:r>
            <a:endParaRPr lang="he-IL" sz="1600" cap="all" noProof="1"/>
          </a:p>
          <a:p>
            <a:r>
              <a:rPr lang="he-IL" sz="1600" cap="all" noProof="1"/>
              <a:t>מוקד עירוני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467100" y="5102484"/>
            <a:ext cx="0" cy="453369"/>
          </a:xfrm>
          <a:prstGeom prst="line">
            <a:avLst/>
          </a:prstGeom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77" idx="1"/>
            <a:endCxn id="102" idx="1"/>
          </p:cNvCxnSpPr>
          <p:nvPr/>
        </p:nvCxnSpPr>
        <p:spPr>
          <a:xfrm rot="10800000" flipV="1">
            <a:off x="10750857" y="5175352"/>
            <a:ext cx="12700" cy="1037362"/>
          </a:xfrm>
          <a:prstGeom prst="bentConnector3">
            <a:avLst>
              <a:gd name="adj1" fmla="val 950000"/>
            </a:avLst>
          </a:prstGeom>
          <a:ln w="12700">
            <a:solidFill>
              <a:srgbClr val="41719C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39649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כותרת 1"/>
          <p:cNvSpPr txBox="1">
            <a:spLocks/>
          </p:cNvSpPr>
          <p:nvPr/>
        </p:nvSpPr>
        <p:spPr>
          <a:xfrm>
            <a:off x="551328" y="4117919"/>
            <a:ext cx="10354235" cy="3833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378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endParaRPr lang="he-IL" sz="3200" b="1" dirty="0"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89823" y="102079"/>
            <a:ext cx="9609826" cy="701731"/>
          </a:xfrm>
          <a:prstGeom prst="rect">
            <a:avLst/>
          </a:prstGeom>
        </p:spPr>
        <p:txBody>
          <a:bodyPr anchor="b"/>
          <a:lstStyle>
            <a:defPPr>
              <a:defRPr lang="he-IL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Arno Pro Smbd" panose="02020702050506020403" pitchFamily="18" charset="0"/>
                <a:ea typeface="+mj-ea"/>
                <a:cs typeface="+mj-cs"/>
              </a:defRPr>
            </a:lvl1pPr>
          </a:lstStyle>
          <a:p>
            <a:r>
              <a:rPr lang="he-IL" dirty="0" smtClean="0"/>
              <a:t>סיכום – תובנות מרכזיות</a:t>
            </a:r>
            <a:endParaRPr lang="he-IL" dirty="0"/>
          </a:p>
        </p:txBody>
      </p:sp>
      <p:sp>
        <p:nvSpPr>
          <p:cNvPr id="17" name="כותרת 1"/>
          <p:cNvSpPr txBox="1">
            <a:spLocks/>
          </p:cNvSpPr>
          <p:nvPr/>
        </p:nvSpPr>
        <p:spPr>
          <a:xfrm>
            <a:off x="754376" y="1034267"/>
            <a:ext cx="10845274" cy="10437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378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he-IL" sz="3600" b="1" dirty="0">
                <a:solidFill>
                  <a:srgbClr val="6F398C"/>
                </a:solidFill>
              </a:rPr>
              <a:t>תובנות מרכזיות</a:t>
            </a:r>
          </a:p>
        </p:txBody>
      </p:sp>
      <p:sp>
        <p:nvSpPr>
          <p:cNvPr id="20" name="Rounded Rectangle 14"/>
          <p:cNvSpPr/>
          <p:nvPr/>
        </p:nvSpPr>
        <p:spPr>
          <a:xfrm flipH="1" flipV="1">
            <a:off x="754374" y="2011452"/>
            <a:ext cx="10611331" cy="608256"/>
          </a:xfrm>
          <a:prstGeom prst="round2DiagRect">
            <a:avLst>
              <a:gd name="adj1" fmla="val 0"/>
              <a:gd name="adj2" fmla="val 0"/>
            </a:avLst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23" name="TextBox 22"/>
          <p:cNvSpPr txBox="1"/>
          <p:nvPr/>
        </p:nvSpPr>
        <p:spPr>
          <a:xfrm>
            <a:off x="2176262" y="2122776"/>
            <a:ext cx="8219009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200" b="1" dirty="0"/>
              <a:t>המודל הצליח בהרחבת פעילות השירות הציבורי בתקופת החירום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2227" y="2017246"/>
            <a:ext cx="769276" cy="602462"/>
          </a:xfrm>
          <a:prstGeom prst="rect">
            <a:avLst/>
          </a:prstGeom>
        </p:spPr>
      </p:pic>
      <p:sp>
        <p:nvSpPr>
          <p:cNvPr id="36" name="Rounded Rectangle 14"/>
          <p:cNvSpPr/>
          <p:nvPr/>
        </p:nvSpPr>
        <p:spPr>
          <a:xfrm flipH="1" flipV="1">
            <a:off x="754374" y="2746551"/>
            <a:ext cx="10611331" cy="636729"/>
          </a:xfrm>
          <a:prstGeom prst="round2DiagRect">
            <a:avLst>
              <a:gd name="adj1" fmla="val 0"/>
              <a:gd name="adj2" fmla="val 0"/>
            </a:avLst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2227" y="2752345"/>
            <a:ext cx="769276" cy="588688"/>
          </a:xfrm>
          <a:prstGeom prst="rect">
            <a:avLst/>
          </a:prstGeom>
        </p:spPr>
      </p:pic>
      <p:sp>
        <p:nvSpPr>
          <p:cNvPr id="38" name="Rounded Rectangle 14"/>
          <p:cNvSpPr/>
          <p:nvPr/>
        </p:nvSpPr>
        <p:spPr>
          <a:xfrm flipH="1" flipV="1">
            <a:off x="754374" y="3515615"/>
            <a:ext cx="10611331" cy="636729"/>
          </a:xfrm>
          <a:prstGeom prst="round2DiagRect">
            <a:avLst>
              <a:gd name="adj1" fmla="val 0"/>
              <a:gd name="adj2" fmla="val 0"/>
            </a:avLst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2227" y="3521409"/>
            <a:ext cx="769276" cy="588688"/>
          </a:xfrm>
          <a:prstGeom prst="rect">
            <a:avLst/>
          </a:prstGeom>
        </p:spPr>
      </p:pic>
      <p:sp>
        <p:nvSpPr>
          <p:cNvPr id="42" name="Rounded Rectangle 14"/>
          <p:cNvSpPr/>
          <p:nvPr/>
        </p:nvSpPr>
        <p:spPr>
          <a:xfrm flipH="1" flipV="1">
            <a:off x="754374" y="4248226"/>
            <a:ext cx="10611331" cy="636729"/>
          </a:xfrm>
          <a:prstGeom prst="round2DiagRect">
            <a:avLst>
              <a:gd name="adj1" fmla="val 0"/>
              <a:gd name="adj2" fmla="val 0"/>
            </a:avLst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2227" y="4254020"/>
            <a:ext cx="769276" cy="588688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2176262" y="2857238"/>
            <a:ext cx="8219009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200" b="1" dirty="0"/>
              <a:t>הביא לשיפור השירות הציבורי ותגבור כ"א במקומות נדרשים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176262" y="3604306"/>
            <a:ext cx="8219009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200" b="1" dirty="0"/>
              <a:t>הסדר כלכלי מאוזן </a:t>
            </a:r>
            <a:r>
              <a:rPr lang="he-IL" sz="2200" b="1" dirty="0" smtClean="0"/>
              <a:t>– ביחס לשוק הפרטי, דמי </a:t>
            </a:r>
            <a:r>
              <a:rPr lang="he-IL" sz="2200" b="1" dirty="0"/>
              <a:t>אבטלה ובהינתן המצב ההסכמי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176262" y="4350269"/>
            <a:ext cx="8219009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200" b="1" dirty="0"/>
              <a:t>חיזוק מעמד המנהלים ותפיסת הניהול במגזר הציבורי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702227" y="2107388"/>
            <a:ext cx="66347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 smtClean="0"/>
              <a:t>1</a:t>
            </a:r>
            <a:endParaRPr lang="he-IL" sz="2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10702227" y="2846929"/>
            <a:ext cx="66347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 smtClean="0"/>
              <a:t>2</a:t>
            </a:r>
            <a:endParaRPr lang="he-IL" sz="24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10688270" y="3602069"/>
            <a:ext cx="66347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 smtClean="0"/>
              <a:t>3</a:t>
            </a:r>
            <a:endParaRPr lang="he-IL" sz="24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10724776" y="4311815"/>
            <a:ext cx="66347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 smtClean="0"/>
              <a:t>4</a:t>
            </a:r>
            <a:endParaRPr lang="he-IL" sz="2400" b="1" dirty="0"/>
          </a:p>
        </p:txBody>
      </p:sp>
      <p:sp>
        <p:nvSpPr>
          <p:cNvPr id="27" name="כותרת 1"/>
          <p:cNvSpPr txBox="1">
            <a:spLocks/>
          </p:cNvSpPr>
          <p:nvPr/>
        </p:nvSpPr>
        <p:spPr>
          <a:xfrm>
            <a:off x="551328" y="4712586"/>
            <a:ext cx="10354235" cy="3833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378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endParaRPr lang="he-IL" sz="3200" b="1" dirty="0">
              <a:cs typeface="+mn-cs"/>
            </a:endParaRPr>
          </a:p>
        </p:txBody>
      </p:sp>
      <p:sp>
        <p:nvSpPr>
          <p:cNvPr id="28" name="Rounded Rectangle 14"/>
          <p:cNvSpPr/>
          <p:nvPr/>
        </p:nvSpPr>
        <p:spPr>
          <a:xfrm flipH="1" flipV="1">
            <a:off x="754374" y="4988239"/>
            <a:ext cx="10611331" cy="636729"/>
          </a:xfrm>
          <a:prstGeom prst="round2DiagRect">
            <a:avLst>
              <a:gd name="adj1" fmla="val 0"/>
              <a:gd name="adj2" fmla="val 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pic>
        <p:nvPicPr>
          <p:cNvPr id="29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2227" y="4994033"/>
            <a:ext cx="769276" cy="588688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176262" y="5072869"/>
            <a:ext cx="8219009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200" b="1" dirty="0" smtClean="0"/>
              <a:t>שיח משותף ומבוסס אמון מביא לתוצאות מיטביות</a:t>
            </a:r>
            <a:endParaRPr lang="he-IL" sz="22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10724776" y="5051828"/>
            <a:ext cx="66347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 smtClean="0"/>
              <a:t>5</a:t>
            </a:r>
            <a:endParaRPr lang="he-IL" sz="24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8203165" y="6259487"/>
            <a:ext cx="33964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600" b="1" dirty="0" smtClean="0">
                <a:solidFill>
                  <a:srgbClr val="002060"/>
                </a:solidFill>
              </a:rPr>
              <a:t>מכאן לשלב הבא...</a:t>
            </a:r>
            <a:endParaRPr lang="he-IL" sz="3600" b="1" dirty="0">
              <a:solidFill>
                <a:srgbClr val="002060"/>
              </a:solidFill>
            </a:endParaRPr>
          </a:p>
        </p:txBody>
      </p:sp>
      <p:sp>
        <p:nvSpPr>
          <p:cNvPr id="40" name="Rounded Rectangle 14"/>
          <p:cNvSpPr/>
          <p:nvPr/>
        </p:nvSpPr>
        <p:spPr>
          <a:xfrm flipH="1" flipV="1">
            <a:off x="754374" y="5734233"/>
            <a:ext cx="10611331" cy="636729"/>
          </a:xfrm>
          <a:prstGeom prst="round2DiagRect">
            <a:avLst>
              <a:gd name="adj1" fmla="val 0"/>
              <a:gd name="adj2" fmla="val 0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pic>
        <p:nvPicPr>
          <p:cNvPr id="41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2227" y="5740027"/>
            <a:ext cx="769276" cy="588688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2176262" y="5818863"/>
            <a:ext cx="8219009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200" b="1" dirty="0" smtClean="0"/>
              <a:t>גמישות ולמידה מתמדת כמפתח להצלחה בטווח ארוך</a:t>
            </a:r>
            <a:endParaRPr lang="he-IL" sz="22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10724776" y="5797822"/>
            <a:ext cx="66347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 smtClean="0"/>
              <a:t>6</a:t>
            </a:r>
            <a:endParaRPr lang="he-IL" sz="2400" b="1" dirty="0"/>
          </a:p>
        </p:txBody>
      </p:sp>
    </p:spTree>
    <p:extLst>
      <p:ext uri="{BB962C8B-B14F-4D97-AF65-F5344CB8AC3E}">
        <p14:creationId xmlns:p14="http://schemas.microsoft.com/office/powerpoint/2010/main" val="1854338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989823" y="102079"/>
            <a:ext cx="9609826" cy="701731"/>
          </a:xfrm>
          <a:prstGeom prst="rect">
            <a:avLst/>
          </a:prstGeom>
        </p:spPr>
        <p:txBody>
          <a:bodyPr anchor="b"/>
          <a:lstStyle>
            <a:defPPr>
              <a:defRPr lang="he-IL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Arno Pro Smbd" panose="02020702050506020403" pitchFamily="18" charset="0"/>
                <a:ea typeface="+mj-ea"/>
                <a:cs typeface="+mj-cs"/>
              </a:defRPr>
            </a:lvl1pPr>
          </a:lstStyle>
          <a:p>
            <a:r>
              <a:rPr lang="he-IL" dirty="0" smtClean="0"/>
              <a:t>סיכום – השלב הבא</a:t>
            </a:r>
            <a:endParaRPr lang="he-IL" dirty="0"/>
          </a:p>
        </p:txBody>
      </p:sp>
      <p:sp>
        <p:nvSpPr>
          <p:cNvPr id="17" name="כותרת 1"/>
          <p:cNvSpPr txBox="1">
            <a:spLocks/>
          </p:cNvSpPr>
          <p:nvPr/>
        </p:nvSpPr>
        <p:spPr>
          <a:xfrm>
            <a:off x="754376" y="1034267"/>
            <a:ext cx="10845274" cy="10437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378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he-IL" sz="3600" b="1" dirty="0" smtClean="0">
                <a:solidFill>
                  <a:srgbClr val="6F398C"/>
                </a:solidFill>
              </a:rPr>
              <a:t>צעדים להמשך</a:t>
            </a:r>
            <a:endParaRPr lang="he-IL" sz="3600" b="1" dirty="0">
              <a:solidFill>
                <a:srgbClr val="6F398C"/>
              </a:solidFill>
            </a:endParaRPr>
          </a:p>
        </p:txBody>
      </p:sp>
      <p:sp>
        <p:nvSpPr>
          <p:cNvPr id="33" name="Rounded Rectangle 14"/>
          <p:cNvSpPr/>
          <p:nvPr/>
        </p:nvSpPr>
        <p:spPr>
          <a:xfrm flipH="1" flipV="1">
            <a:off x="754374" y="2160042"/>
            <a:ext cx="10611331" cy="608256"/>
          </a:xfrm>
          <a:prstGeom prst="round2DiagRect">
            <a:avLst>
              <a:gd name="adj1" fmla="val 0"/>
              <a:gd name="adj2" fmla="val 0"/>
            </a:avLst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sp>
        <p:nvSpPr>
          <p:cNvPr id="34" name="TextBox 33"/>
          <p:cNvSpPr txBox="1"/>
          <p:nvPr/>
        </p:nvSpPr>
        <p:spPr>
          <a:xfrm>
            <a:off x="2176262" y="2271366"/>
            <a:ext cx="8219009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200" b="1" dirty="0" smtClean="0"/>
              <a:t>חיזוק יחסי העבודה</a:t>
            </a:r>
            <a:endParaRPr lang="he-IL" sz="2200" b="1" dirty="0"/>
          </a:p>
        </p:txBody>
      </p:sp>
      <p:pic>
        <p:nvPicPr>
          <p:cNvPr id="40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2227" y="2165836"/>
            <a:ext cx="769276" cy="602462"/>
          </a:xfrm>
          <a:prstGeom prst="rect">
            <a:avLst/>
          </a:prstGeom>
        </p:spPr>
      </p:pic>
      <p:sp>
        <p:nvSpPr>
          <p:cNvPr id="41" name="Rounded Rectangle 14"/>
          <p:cNvSpPr/>
          <p:nvPr/>
        </p:nvSpPr>
        <p:spPr>
          <a:xfrm flipH="1" flipV="1">
            <a:off x="754374" y="2895141"/>
            <a:ext cx="10611331" cy="636729"/>
          </a:xfrm>
          <a:prstGeom prst="round2DiagRect">
            <a:avLst>
              <a:gd name="adj1" fmla="val 0"/>
              <a:gd name="adj2" fmla="val 0"/>
            </a:avLst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pic>
        <p:nvPicPr>
          <p:cNvPr id="44" name="Pictur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2227" y="2900935"/>
            <a:ext cx="769276" cy="588688"/>
          </a:xfrm>
          <a:prstGeom prst="rect">
            <a:avLst/>
          </a:prstGeom>
        </p:spPr>
      </p:pic>
      <p:sp>
        <p:nvSpPr>
          <p:cNvPr id="52" name="Rounded Rectangle 14"/>
          <p:cNvSpPr/>
          <p:nvPr/>
        </p:nvSpPr>
        <p:spPr>
          <a:xfrm flipH="1" flipV="1">
            <a:off x="754374" y="3664205"/>
            <a:ext cx="10611331" cy="636729"/>
          </a:xfrm>
          <a:prstGeom prst="round2DiagRect">
            <a:avLst>
              <a:gd name="adj1" fmla="val 0"/>
              <a:gd name="adj2" fmla="val 0"/>
            </a:avLst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endParaRPr lang="he-IL"/>
          </a:p>
        </p:txBody>
      </p:sp>
      <p:pic>
        <p:nvPicPr>
          <p:cNvPr id="53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2227" y="3669999"/>
            <a:ext cx="769276" cy="588688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2176262" y="3005828"/>
            <a:ext cx="8219009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200" b="1" dirty="0" smtClean="0"/>
              <a:t>חיזוק והרחבת הגמישות הניהולית</a:t>
            </a:r>
            <a:endParaRPr lang="he-IL" sz="22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2176262" y="3752896"/>
            <a:ext cx="8219009" cy="4308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200" b="1" dirty="0" smtClean="0"/>
              <a:t>שיפור ולמידה</a:t>
            </a:r>
            <a:endParaRPr lang="he-IL" sz="22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10702227" y="2255978"/>
            <a:ext cx="66347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 smtClean="0"/>
              <a:t>1</a:t>
            </a:r>
            <a:endParaRPr lang="he-IL" sz="24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10702227" y="2995519"/>
            <a:ext cx="66347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 smtClean="0"/>
              <a:t>2</a:t>
            </a:r>
            <a:endParaRPr lang="he-IL" sz="24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10688270" y="3750659"/>
            <a:ext cx="66347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b="1" dirty="0" smtClean="0"/>
              <a:t>3</a:t>
            </a:r>
            <a:endParaRPr lang="he-IL" sz="2400" b="1" dirty="0"/>
          </a:p>
        </p:txBody>
      </p:sp>
      <p:pic>
        <p:nvPicPr>
          <p:cNvPr id="59" name="Picture 2" descr="מגפת הקורונה: רקע וחדשות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679" y="4822063"/>
            <a:ext cx="2024599" cy="202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 descr="Why Customer Success is the Driving Engine for Growth: Overvie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984" y="5011196"/>
            <a:ext cx="2532822" cy="164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מחבר חץ ישר 3"/>
          <p:cNvCxnSpPr/>
          <p:nvPr/>
        </p:nvCxnSpPr>
        <p:spPr>
          <a:xfrm flipH="1">
            <a:off x="5703571" y="5834362"/>
            <a:ext cx="1520189" cy="0"/>
          </a:xfrm>
          <a:prstGeom prst="straightConnector1">
            <a:avLst/>
          </a:prstGeom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4313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12279</TotalTime>
  <Words>420</Words>
  <Application>Microsoft Office PowerPoint</Application>
  <PresentationFormat>מסך רחב</PresentationFormat>
  <Paragraphs>119</Paragraphs>
  <Slides>10</Slides>
  <Notes>8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10</vt:i4>
      </vt:variant>
    </vt:vector>
  </HeadingPairs>
  <TitlesOfParts>
    <vt:vector size="16" baseType="lpstr">
      <vt:lpstr>Calibri</vt:lpstr>
      <vt:lpstr>Arno Pro Smbd</vt:lpstr>
      <vt:lpstr>Almoni DL AAA</vt:lpstr>
      <vt:lpstr>Almoni Tzar AAA</vt:lpstr>
      <vt:lpstr>Arial</vt:lpstr>
      <vt:lpstr>ערכת נושא Office</vt:lpstr>
      <vt:lpstr>מצגת של PowerPoint‏</vt:lpstr>
      <vt:lpstr>התפתחות ההסכמים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>MOF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הדוח השנתי של הממונה על השכר 2016</dc:title>
  <dc:creator>רחל קופר</dc:creator>
  <cp:lastModifiedBy>עידן כהן</cp:lastModifiedBy>
  <cp:revision>658</cp:revision>
  <dcterms:created xsi:type="dcterms:W3CDTF">2018-02-18T10:30:45Z</dcterms:created>
  <dcterms:modified xsi:type="dcterms:W3CDTF">2020-11-04T08:43:29Z</dcterms:modified>
</cp:coreProperties>
</file>